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61"/>
  </p:notesMasterIdLst>
  <p:sldIdLst>
    <p:sldId id="256" r:id="rId5"/>
    <p:sldId id="259" r:id="rId6"/>
    <p:sldId id="264" r:id="rId7"/>
    <p:sldId id="2656" r:id="rId8"/>
    <p:sldId id="325" r:id="rId9"/>
    <p:sldId id="367" r:id="rId10"/>
    <p:sldId id="268" r:id="rId11"/>
    <p:sldId id="2664" r:id="rId12"/>
    <p:sldId id="2690" r:id="rId13"/>
    <p:sldId id="2688" r:id="rId14"/>
    <p:sldId id="2731" r:id="rId15"/>
    <p:sldId id="2763" r:id="rId16"/>
    <p:sldId id="2800" r:id="rId17"/>
    <p:sldId id="2805" r:id="rId18"/>
    <p:sldId id="2808" r:id="rId19"/>
    <p:sldId id="2813" r:id="rId20"/>
    <p:sldId id="2810" r:id="rId21"/>
    <p:sldId id="2817" r:id="rId22"/>
    <p:sldId id="2801" r:id="rId23"/>
    <p:sldId id="2775" r:id="rId24"/>
    <p:sldId id="2776" r:id="rId25"/>
    <p:sldId id="2777" r:id="rId26"/>
    <p:sldId id="2778" r:id="rId27"/>
    <p:sldId id="2779" r:id="rId28"/>
    <p:sldId id="2802" r:id="rId29"/>
    <p:sldId id="2782" r:id="rId30"/>
    <p:sldId id="2783" r:id="rId31"/>
    <p:sldId id="2781" r:id="rId32"/>
    <p:sldId id="2803" r:id="rId33"/>
    <p:sldId id="2797" r:id="rId34"/>
    <p:sldId id="2798" r:id="rId35"/>
    <p:sldId id="2799" r:id="rId36"/>
    <p:sldId id="2811" r:id="rId37"/>
    <p:sldId id="2812" r:id="rId38"/>
    <p:sldId id="2809" r:id="rId39"/>
    <p:sldId id="279" r:id="rId40"/>
    <p:sldId id="276" r:id="rId41"/>
    <p:sldId id="277" r:id="rId42"/>
    <p:sldId id="278" r:id="rId43"/>
    <p:sldId id="2818" r:id="rId44"/>
    <p:sldId id="280" r:id="rId45"/>
    <p:sldId id="281" r:id="rId46"/>
    <p:sldId id="2819" r:id="rId47"/>
    <p:sldId id="2820" r:id="rId48"/>
    <p:sldId id="2821" r:id="rId49"/>
    <p:sldId id="2822" r:id="rId50"/>
    <p:sldId id="2823" r:id="rId51"/>
    <p:sldId id="2773" r:id="rId52"/>
    <p:sldId id="2824" r:id="rId53"/>
    <p:sldId id="2815" r:id="rId54"/>
    <p:sldId id="2756" r:id="rId55"/>
    <p:sldId id="2816" r:id="rId56"/>
    <p:sldId id="2806" r:id="rId57"/>
    <p:sldId id="2774" r:id="rId58"/>
    <p:sldId id="2780" r:id="rId59"/>
    <p:sldId id="278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67007"/>
  </p:normalViewPr>
  <p:slideViewPr>
    <p:cSldViewPr snapToGrid="0">
      <p:cViewPr varScale="1">
        <p:scale>
          <a:sx n="83" d="100"/>
          <a:sy n="83" d="100"/>
        </p:scale>
        <p:origin x="24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F009F6-B6A6-2B48-B123-0DB0F27D02CB}" type="doc">
      <dgm:prSet loTypeId="urn:microsoft.com/office/officeart/2005/8/layout/process1" loCatId="" qsTypeId="urn:microsoft.com/office/officeart/2005/8/quickstyle/simple5" qsCatId="simple" csTypeId="urn:microsoft.com/office/officeart/2005/8/colors/colorful3" csCatId="colorful" phldr="1"/>
      <dgm:spPr/>
    </dgm:pt>
    <dgm:pt modelId="{DD491DDB-D0B7-9847-A3C7-D8FE708C150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Life Insurance</a:t>
          </a:r>
        </a:p>
      </dgm:t>
    </dgm:pt>
    <dgm:pt modelId="{4FCE75E4-AF27-B946-93D2-58AD41188C0E}" type="parTrans" cxnId="{04309B88-881E-8D48-B475-7CAD5B988169}">
      <dgm:prSet/>
      <dgm:spPr/>
      <dgm:t>
        <a:bodyPr/>
        <a:lstStyle/>
        <a:p>
          <a:endParaRPr lang="en-US"/>
        </a:p>
      </dgm:t>
    </dgm:pt>
    <dgm:pt modelId="{BE4253A3-70A5-814D-8191-04AF055A09FF}" type="sibTrans" cxnId="{04309B88-881E-8D48-B475-7CAD5B988169}">
      <dgm:prSet/>
      <dgm:spPr/>
      <dgm:t>
        <a:bodyPr/>
        <a:lstStyle/>
        <a:p>
          <a:endParaRPr lang="en-US"/>
        </a:p>
      </dgm:t>
    </dgm:pt>
    <dgm:pt modelId="{64BEF3BF-34A9-6B46-BB26-F0198AE686F7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Special Needs Trust</a:t>
          </a:r>
        </a:p>
      </dgm:t>
    </dgm:pt>
    <dgm:pt modelId="{0D7022E1-4BE8-0E40-9531-70E6427AD628}" type="sibTrans" cxnId="{CB41C93C-E11C-814D-87E8-47C81B230B55}">
      <dgm:prSet/>
      <dgm:spPr/>
      <dgm:t>
        <a:bodyPr/>
        <a:lstStyle/>
        <a:p>
          <a:endParaRPr lang="en-US"/>
        </a:p>
      </dgm:t>
    </dgm:pt>
    <dgm:pt modelId="{E9984917-F92A-2E48-9334-8B578CF48FED}" type="parTrans" cxnId="{CB41C93C-E11C-814D-87E8-47C81B230B55}">
      <dgm:prSet/>
      <dgm:spPr/>
      <dgm:t>
        <a:bodyPr/>
        <a:lstStyle/>
        <a:p>
          <a:endParaRPr lang="en-US"/>
        </a:p>
      </dgm:t>
    </dgm:pt>
    <dgm:pt modelId="{4C85FAD5-FC04-0C4C-9847-6012EFE90F97}" type="pres">
      <dgm:prSet presAssocID="{D3F009F6-B6A6-2B48-B123-0DB0F27D02CB}" presName="Name0" presStyleCnt="0">
        <dgm:presLayoutVars>
          <dgm:dir/>
          <dgm:resizeHandles val="exact"/>
        </dgm:presLayoutVars>
      </dgm:prSet>
      <dgm:spPr/>
    </dgm:pt>
    <dgm:pt modelId="{D563145A-260F-8641-ADFC-AF2CD657BC06}" type="pres">
      <dgm:prSet presAssocID="{64BEF3BF-34A9-6B46-BB26-F0198AE686F7}" presName="node" presStyleLbl="node1" presStyleIdx="0" presStyleCnt="2">
        <dgm:presLayoutVars>
          <dgm:bulletEnabled val="1"/>
        </dgm:presLayoutVars>
      </dgm:prSet>
      <dgm:spPr/>
    </dgm:pt>
    <dgm:pt modelId="{A572A04E-4390-834E-B744-FF5D5DEF7401}" type="pres">
      <dgm:prSet presAssocID="{0D7022E1-4BE8-0E40-9531-70E6427AD628}" presName="sibTrans" presStyleLbl="sibTrans2D1" presStyleIdx="0" presStyleCnt="1"/>
      <dgm:spPr/>
    </dgm:pt>
    <dgm:pt modelId="{A434FD3E-715C-4A4E-86E7-F1B05911575C}" type="pres">
      <dgm:prSet presAssocID="{0D7022E1-4BE8-0E40-9531-70E6427AD628}" presName="connectorText" presStyleLbl="sibTrans2D1" presStyleIdx="0" presStyleCnt="1"/>
      <dgm:spPr/>
    </dgm:pt>
    <dgm:pt modelId="{B2E0DA60-2A20-164C-A6F5-24502612E9DB}" type="pres">
      <dgm:prSet presAssocID="{DD491DDB-D0B7-9847-A3C7-D8FE708C150F}" presName="node" presStyleLbl="node1" presStyleIdx="1" presStyleCnt="2">
        <dgm:presLayoutVars>
          <dgm:bulletEnabled val="1"/>
        </dgm:presLayoutVars>
      </dgm:prSet>
      <dgm:spPr/>
    </dgm:pt>
  </dgm:ptLst>
  <dgm:cxnLst>
    <dgm:cxn modelId="{5879D12C-2525-0F43-BA68-DD3CA1CACDA7}" type="presOf" srcId="{0D7022E1-4BE8-0E40-9531-70E6427AD628}" destId="{A572A04E-4390-834E-B744-FF5D5DEF7401}" srcOrd="0" destOrd="0" presId="urn:microsoft.com/office/officeart/2005/8/layout/process1"/>
    <dgm:cxn modelId="{CB41C93C-E11C-814D-87E8-47C81B230B55}" srcId="{D3F009F6-B6A6-2B48-B123-0DB0F27D02CB}" destId="{64BEF3BF-34A9-6B46-BB26-F0198AE686F7}" srcOrd="0" destOrd="0" parTransId="{E9984917-F92A-2E48-9334-8B578CF48FED}" sibTransId="{0D7022E1-4BE8-0E40-9531-70E6427AD628}"/>
    <dgm:cxn modelId="{53B62F41-6831-FB4E-9647-593C7DB707F2}" type="presOf" srcId="{0D7022E1-4BE8-0E40-9531-70E6427AD628}" destId="{A434FD3E-715C-4A4E-86E7-F1B05911575C}" srcOrd="1" destOrd="0" presId="urn:microsoft.com/office/officeart/2005/8/layout/process1"/>
    <dgm:cxn modelId="{04309B88-881E-8D48-B475-7CAD5B988169}" srcId="{D3F009F6-B6A6-2B48-B123-0DB0F27D02CB}" destId="{DD491DDB-D0B7-9847-A3C7-D8FE708C150F}" srcOrd="1" destOrd="0" parTransId="{4FCE75E4-AF27-B946-93D2-58AD41188C0E}" sibTransId="{BE4253A3-70A5-814D-8191-04AF055A09FF}"/>
    <dgm:cxn modelId="{597F3C9E-2EBC-D449-8616-0E31CE3F891F}" type="presOf" srcId="{D3F009F6-B6A6-2B48-B123-0DB0F27D02CB}" destId="{4C85FAD5-FC04-0C4C-9847-6012EFE90F97}" srcOrd="0" destOrd="0" presId="urn:microsoft.com/office/officeart/2005/8/layout/process1"/>
    <dgm:cxn modelId="{23345FCF-EB0E-AE49-A043-5E0DD6E94B95}" type="presOf" srcId="{DD491DDB-D0B7-9847-A3C7-D8FE708C150F}" destId="{B2E0DA60-2A20-164C-A6F5-24502612E9DB}" srcOrd="0" destOrd="0" presId="urn:microsoft.com/office/officeart/2005/8/layout/process1"/>
    <dgm:cxn modelId="{C570F3D4-FC29-1F40-8362-9D8F0F61DB16}" type="presOf" srcId="{64BEF3BF-34A9-6B46-BB26-F0198AE686F7}" destId="{D563145A-260F-8641-ADFC-AF2CD657BC06}" srcOrd="0" destOrd="0" presId="urn:microsoft.com/office/officeart/2005/8/layout/process1"/>
    <dgm:cxn modelId="{C6E9244B-8E21-4941-A913-10549BE5BE33}" type="presParOf" srcId="{4C85FAD5-FC04-0C4C-9847-6012EFE90F97}" destId="{D563145A-260F-8641-ADFC-AF2CD657BC06}" srcOrd="0" destOrd="0" presId="urn:microsoft.com/office/officeart/2005/8/layout/process1"/>
    <dgm:cxn modelId="{E1782457-CB09-2D4B-B925-9B8A83E35ECA}" type="presParOf" srcId="{4C85FAD5-FC04-0C4C-9847-6012EFE90F97}" destId="{A572A04E-4390-834E-B744-FF5D5DEF7401}" srcOrd="1" destOrd="0" presId="urn:microsoft.com/office/officeart/2005/8/layout/process1"/>
    <dgm:cxn modelId="{60880378-B6F3-5F47-B933-4AA861FC026F}" type="presParOf" srcId="{A572A04E-4390-834E-B744-FF5D5DEF7401}" destId="{A434FD3E-715C-4A4E-86E7-F1B05911575C}" srcOrd="0" destOrd="0" presId="urn:microsoft.com/office/officeart/2005/8/layout/process1"/>
    <dgm:cxn modelId="{741F1B1C-0FD1-9B4A-84A2-C0B4C3DDCF5A}" type="presParOf" srcId="{4C85FAD5-FC04-0C4C-9847-6012EFE90F97}" destId="{B2E0DA60-2A20-164C-A6F5-24502612E9D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3145A-260F-8641-ADFC-AF2CD657BC06}">
      <dsp:nvSpPr>
        <dsp:cNvPr id="0" name=""/>
        <dsp:cNvSpPr/>
      </dsp:nvSpPr>
      <dsp:spPr>
        <a:xfrm>
          <a:off x="941" y="1171810"/>
          <a:ext cx="2007085" cy="1204251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Special Needs Trust</a:t>
          </a:r>
        </a:p>
      </dsp:txBody>
      <dsp:txXfrm>
        <a:off x="36212" y="1207081"/>
        <a:ext cx="1936543" cy="1133709"/>
      </dsp:txXfrm>
    </dsp:sp>
    <dsp:sp modelId="{A572A04E-4390-834E-B744-FF5D5DEF7401}">
      <dsp:nvSpPr>
        <dsp:cNvPr id="0" name=""/>
        <dsp:cNvSpPr/>
      </dsp:nvSpPr>
      <dsp:spPr>
        <a:xfrm>
          <a:off x="2208735" y="1525057"/>
          <a:ext cx="425502" cy="4977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208735" y="1624608"/>
        <a:ext cx="297851" cy="298655"/>
      </dsp:txXfrm>
    </dsp:sp>
    <dsp:sp modelId="{B2E0DA60-2A20-164C-A6F5-24502612E9DB}">
      <dsp:nvSpPr>
        <dsp:cNvPr id="0" name=""/>
        <dsp:cNvSpPr/>
      </dsp:nvSpPr>
      <dsp:spPr>
        <a:xfrm>
          <a:off x="2810861" y="1171810"/>
          <a:ext cx="2007085" cy="120425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Life Insurance</a:t>
          </a:r>
        </a:p>
      </dsp:txBody>
      <dsp:txXfrm>
        <a:off x="2846132" y="1207081"/>
        <a:ext cx="1936543" cy="1133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3424A-411D-6946-8591-D35C1ABC7C1E}" type="datetimeFigureOut">
              <a:rPr lang="en-US" smtClean="0"/>
              <a:t>2/26/25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7EDB8-08EA-5646-8373-E33A1482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51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4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B1CC-07E2-8E4A-88BC-D072F60A82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22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16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9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41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7EDB8-08EA-5646-8373-E33A14824D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7EDB8-08EA-5646-8373-E33A14824D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5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380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56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617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99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274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974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44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43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72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69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1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252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8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9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165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30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7EDB8-08EA-5646-8373-E33A14824D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13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7EDB8-08EA-5646-8373-E33A14824D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8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73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010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7EDB8-08EA-5646-8373-E33A14824D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683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7EDB8-08EA-5646-8373-E33A14824D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93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7EDB8-08EA-5646-8373-E33A14824D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015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801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BB1CC-07E2-8E4A-88BC-D072F60A82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843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7924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2902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3794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FFE60-56B4-D44A-ADF6-07FF7A2DD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2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9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82C6E-B93B-432B-A130-DDBC1430132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0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49D41-3C88-4630-BF2E-2467675619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3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8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FFE60-56B4-D44A-ADF6-07FF7A2DD0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B5C75-A62D-D12F-DF36-7343752AD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5A9F68-7132-00F9-3C35-E91216743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81486-DE99-0EF0-DC90-BE227A015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69A9E-1A7B-E91A-B867-28AA7FBA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B4C55-0B21-A821-33A0-9EF9A523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0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07CB-F59A-FD84-DE10-8E32F2FEB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84728-EB63-E802-0644-1307A5364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1DD1A-999F-7C4D-9ABC-91130CA5B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73BD-FDF8-65F4-6D44-52B7F4FCA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5A10F-51DB-0E65-E60D-1A5F291D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254992-34D5-C638-F1BB-8D4243833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AEE30A-BE65-C5DD-B229-4C76CB696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566E1-B685-8B1F-26D9-568CA3AA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A560E-619C-0A8F-234A-74D50EBBF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61ECA-1A54-A55C-612B-2095EADE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7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D8F864E7-7CCA-4E4C-8782-F018EB80B67A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ENABLE Special Needs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2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681E3B03-E1A9-9349-8CA8-6C1CFBC8D59B}" type="datetime1">
              <a:rPr lang="en-US" smtClean="0"/>
              <a:t>2/26/25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ENABLE Special Needs Planning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2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162AAD5D-4952-9B46-9BF6-A90C647ADAB1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ENABLE Special Needs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18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047F3D44-A516-C34A-9159-53B38B333F05}" type="datetime1">
              <a:rPr lang="en-US" smtClean="0"/>
              <a:t>2/26/25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ENABLE Special Needs Planning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2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F9C3D7B6-5AE7-2E41-AF9B-A0844E64F973}" type="datetime1">
              <a:rPr lang="en-US" smtClean="0"/>
              <a:t>2/26/25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ENABLE Special Needs Planning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26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76EB0AFB-5659-8049-9F55-F03ED63BAD1E}" type="datetime1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ENABLE Special Needs Planning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33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64F7D786-9914-B34B-8753-33533F7A5643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ENABLE Special Needs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67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BC4A511-239E-5341-8089-6DF75AEA3763}" type="datetime1">
              <a:rPr lang="en-US" smtClean="0"/>
              <a:t>2/26/25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ENABLE Special Needs Planning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4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50F1-C2E8-4C86-0F01-1A4D1E6BD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A5ECD-6575-5951-F080-1C968A426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69261-6000-0E3E-A010-40030D3E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CDE75-6761-C155-5857-13B05B13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5610-8929-7100-0AFE-9D600EA1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63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49A205F-CC37-2B45-A407-3AA5CE653924}" type="datetime1">
              <a:rPr lang="en-US" smtClean="0"/>
              <a:t>2/26/25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ENABLE Special Needs Planning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5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5E58E148-C77D-A54D-831D-27CAC06711CF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ENABLE Special Needs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40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A1AA60D8-5735-E749-A1DE-B0272F3054C4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ENABLE Special Needs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22029" y="5865156"/>
            <a:ext cx="1066282" cy="365760"/>
          </a:xfrm>
          <a:prstGeom prst="rect">
            <a:avLst/>
          </a:prstGeom>
        </p:spPr>
        <p:txBody>
          <a:bodyPr/>
          <a:lstStyle/>
          <a:p>
            <a:fld id="{B272A910-1491-AC41-BB85-567DEDD3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15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A4FAE-143F-2DAD-4448-DECD66D5F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2612A-EA81-8F1A-9B5B-8ED8DF0A7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77381-6510-F0AF-CA9E-8ABA5796A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19B2E-927F-1C31-934F-50F83EDBF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B96718-E96B-1DA0-E479-6B417B7BDB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836CD-8ED2-A523-E1F5-16985912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56D8-24CB-A54A-9C1E-E6A48BB8B14F}" type="datetimeFigureOut">
              <a:rPr lang="en-US" smtClean="0"/>
              <a:t>2/26/25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6048EC-2BB7-ED38-B3B4-6342F617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BB6C8B-E28A-0918-36B7-07EFAD1F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43B5-0101-D54D-8FC3-E8804131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14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9E575-DC49-7CC4-18F1-887B1D219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58BBB-9F9E-0308-4B4C-0FD579AF1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011F7-4EE4-6539-23F4-B8CFFB3F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2DDCE-F320-583A-A24C-F784893E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9D5AC-A311-3F96-99A1-6C235AF4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25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99D82-D629-2C70-B9E1-ED25DFC51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DA04D-5CA0-A4FE-19E1-D06647C1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743F2-6336-7AF6-5831-13C4058F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892BD-5292-4F08-FD7C-977E3DA49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A7756-3AE0-4BA9-0BF1-7FED0EA2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86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FA44-0405-A01F-4990-8D67FA70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D8AC8-1364-2CF4-B1AB-0BB0E1B5C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4D79A-03F1-0133-835A-4069CA51E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F6269-4620-4FC0-2FFB-8360305F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84C3B-D199-72B4-5FD2-D2FF3B9C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10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F222-BB07-60C4-F3EA-00060093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A5FC8-9ED2-07CB-82EA-84DD8FD6C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4869F-E0DB-0FB1-EAC7-843113C3D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54849-376D-FF70-E359-245741C8E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96596-7F87-B42F-9F28-920C02B5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D407C-BA66-623B-12B5-18124155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35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B91D2-6CE2-BFE7-25D6-F9323223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519CD-48B4-E46F-812E-D27317907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B7259-EE59-77BC-15DE-C8BEF1988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FB0C4-202F-AB96-B958-80D0D4438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1EC99-53FB-527E-0871-EA0322000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B2D191-1077-D610-649A-3A2A5CF9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2B95E6-F9F5-3DFA-9131-4D1A03ED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09410-7400-56B9-DBD5-EA8E96CE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07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A053-A553-633A-0DB7-694D1A3B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3857A-5C80-26B0-343C-47B81A23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09A0C-3472-16E7-112B-2CC05210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3FB91-695F-11D1-72EC-E280EE5C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7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17AE5-6383-4489-95D1-AD91685F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B668D-7497-F507-80A1-C5669E1E8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A1D4B-D939-C34F-6237-C7949856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A3B22-55BA-0FCD-6FF2-8EC1B1FF2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021CD-16AD-BD6D-DEDC-1B74D7BA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7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4DB9A-C852-8D11-2311-70ECC4AC6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CE3E3-B116-AA0E-0226-0D16F4BFC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E6796-DE25-2229-5C07-DAB7EB9C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87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3E4A-64BC-690F-4C07-3DE33144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5ED50-C6A4-9A18-5226-D4D25A82F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729F2-D935-5A64-4D0F-05BAFF576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3EAA8-04F7-E768-B66D-91DEC26E4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E8E9C-8085-382F-722D-AC6E3C39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8643A-CC47-1419-6241-5F27C6DB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90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1598-E432-2CFA-CE63-9C5F5747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6EDCA6-F9F4-90F3-2EFE-445E281D8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91101-B5A8-600F-0723-EEDC4B6AD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75A0B-A4A0-F632-D041-2E6E385C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89907-FF88-ACD5-D825-477A22FA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6FF8-0E41-905F-B26E-CEECFEF6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54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70219-92EA-ED9D-4F46-C1FEC840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0C5E3-C5B0-8223-F7CE-BE8023471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707B1-F437-3528-DDE9-96418E10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76A06-69DE-FA2B-0E45-1CA62C85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7C279-0333-567B-1C44-27A2C442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9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0845C5-83D3-0EA7-723A-F851D8C9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A6FAF-A691-3C82-23F1-B776CA798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BA919-2C06-1499-C25B-1CA80CC7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68141-DECD-2826-DE4B-C341639B2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BA06D-2C5F-8C54-E96D-83B1803F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00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29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69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84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22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8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0B9BA-5E18-4925-9274-5A6E3F85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BC981-F801-0D79-E6E8-7CA2BE46E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066F1-CF1D-3F33-7AF7-829124E91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C1E70-3999-F293-0619-1459495B2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852CA-3427-5330-9B37-125231D1C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50145-3DF8-6CD2-F103-F172D051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79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28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3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85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95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7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5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52BC-A771-1125-52EA-15E13A8D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3CFC1-D505-C031-25F1-DEC41C182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3B6AE-8A98-C473-AAFB-6F926A49B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56186-88D2-CEC9-17F7-F444A73A1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2A579-7E39-264D-78B7-4A3679750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DDD862-4570-B37D-9BC0-78987FE9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ED8C25-5527-C659-4EE0-5CD78C318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DD17A-A16B-BD0D-A9D4-C607D65D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1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940E-C9D2-F266-5E53-6FEF8903E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2CAF2-7290-C41B-851C-D592884E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9870E-E7C7-F308-A01E-574C8241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20DE9-35EC-AC64-A857-7D0A9F9C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3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BD367-AA7A-C28E-8813-21ABC782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8808D1-A341-AEB3-6AEC-0550A8A8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66544-489F-A1B3-CA0D-3C4B5F44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E8D7A-7272-E093-E412-1DEBE840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D66CA-E81E-4B38-156A-3D23199CF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DE5A5-1148-D006-40C7-D83B9207F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2D817-413D-4437-0037-1B410269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E967-0894-E21A-A6BC-18F71B87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7A2E8-ED69-D29D-3984-C5FC90B5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3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95CD5-303B-5D1D-BEE1-AF4945EA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A24B7F-596A-4FE7-09BE-3107D4AA50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11F41-E013-852C-DABC-2D29F4B59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8AB2C-8A89-6847-053D-F9B7B4A38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01DE8-7706-D8A9-5F1D-BEED3AAF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FC95F-05F0-B640-38B0-853B694D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3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7D180-B7D2-4541-E785-21FE5E7D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6DA3-CCF7-D1AD-2D3F-F9578DFE6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39216-9445-E121-4079-C7BFC5FE2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0C7C01-4C1F-0A44-B96F-219DD37BC0C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13FCB-638B-88F5-4406-504E38EC8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C756F-56F5-0868-3DD1-39B3467BD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301E06-BE5B-6F45-94BF-4821F5B2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7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CBAFFE-1E50-3449-9804-A9E876D2C21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26756" y="6054291"/>
            <a:ext cx="1553004" cy="5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0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EAB97-5F16-374B-1349-050A1BEC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26EA3-08EF-3D76-AD76-43AA7A06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1D732-CB37-B30B-8340-191532AA6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A50C-6D3A-474F-9894-951D9A4104AD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E51D9-1D47-B5AC-899C-6D5CE5B99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FBB72-231A-58E8-52D2-F2EFDE628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619BE-5D87-0542-82AC-0CB5C669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0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7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www.pngall.com/check-mark-png/download/63841" TargetMode="Externa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johnshaibu.com/a1/creating-wealth/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s://www.piqsels.com/en/public-domain-photo-zbrb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ngimg.com/download/11617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pngall.com/thinking-man-png/download/3482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haimsteinmetz.blogspot.com/2019/09/developmental-disabilities-weve-come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ommons.wikimedia.org/wiki/File:Happy_family_(1).jp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atd-monroecc-collegecomp/chapter/note-taking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096B114F-9D57-BF96-7135-4C3FF7C8A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2" r="10881"/>
          <a:stretch/>
        </p:blipFill>
        <p:spPr>
          <a:xfrm>
            <a:off x="5317434" y="0"/>
            <a:ext cx="6874565" cy="6858000"/>
          </a:xfrm>
          <a:prstGeom prst="rect">
            <a:avLst/>
          </a:prstGeom>
          <a:noFill/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9A6CF76F-0C50-9444-8198-B36DC5DB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557" y="426577"/>
            <a:ext cx="5941243" cy="2804809"/>
          </a:xfrm>
        </p:spPr>
        <p:txBody>
          <a:bodyPr>
            <a:noAutofit/>
          </a:bodyPr>
          <a:lstStyle/>
          <a:p>
            <a:r>
              <a:rPr lang="en-US" sz="4000" i="1" u="none" strike="noStrike" dirty="0">
                <a:solidFill>
                  <a:schemeClr val="tx1"/>
                </a:solidFill>
                <a:effectLst/>
              </a:rPr>
              <a:t>What do you </a:t>
            </a:r>
            <a:r>
              <a:rPr lang="en-US" sz="4000" b="1" i="1" u="none" strike="noStrike" dirty="0">
                <a:solidFill>
                  <a:schemeClr val="tx1"/>
                </a:solidFill>
                <a:effectLst/>
              </a:rPr>
              <a:t>WANT </a:t>
            </a:r>
            <a:r>
              <a:rPr lang="en-US" sz="4000" i="1" u="none" strike="noStrike" dirty="0">
                <a:solidFill>
                  <a:schemeClr val="tx1"/>
                </a:solidFill>
                <a:effectLst/>
              </a:rPr>
              <a:t>your family’s future to look like?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EEDEAA59-684F-194E-817D-5012D9F2B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4091" y="3438939"/>
            <a:ext cx="3154094" cy="2474650"/>
          </a:xfrm>
        </p:spPr>
        <p:txBody>
          <a:bodyPr>
            <a:normAutofit lnSpcReduction="10000"/>
          </a:bodyPr>
          <a:lstStyle/>
          <a:p>
            <a:r>
              <a:rPr lang="en-US" sz="2400" cap="small" dirty="0">
                <a:solidFill>
                  <a:schemeClr val="tx1"/>
                </a:solidFill>
              </a:rPr>
              <a:t>Phillip Clark, ChSNC</a:t>
            </a:r>
          </a:p>
          <a:p>
            <a:endParaRPr lang="en-US" sz="2400" cap="small" dirty="0">
              <a:solidFill>
                <a:schemeClr val="tx1"/>
              </a:solidFill>
            </a:endParaRPr>
          </a:p>
          <a:p>
            <a:endParaRPr lang="en-US" sz="2400" cap="small" dirty="0">
              <a:solidFill>
                <a:schemeClr val="tx1"/>
              </a:solidFill>
            </a:endParaRPr>
          </a:p>
          <a:p>
            <a:endParaRPr lang="en-US" sz="1900" dirty="0">
              <a:solidFill>
                <a:schemeClr val="tx1"/>
              </a:solidFill>
            </a:endParaRPr>
          </a:p>
          <a:p>
            <a:endParaRPr lang="en-US" sz="105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Founder &amp; President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BA3CF8-3272-5E42-B971-CE99F1BE1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312" y="5913589"/>
            <a:ext cx="2321648" cy="8057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929709-186B-5F4A-86AD-680BB017A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640" y="4004376"/>
            <a:ext cx="1256993" cy="12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0A53D-C659-82FA-5A57-8ADA47F9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Traditional Planning Process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F4931-4B34-8E2D-C737-F80DA4689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9048" y="986112"/>
            <a:ext cx="5458968" cy="4885776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0A5F11-E23A-2504-8DAE-9706ED42E9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338724"/>
              </p:ext>
            </p:extLst>
          </p:nvPr>
        </p:nvGraphicFramePr>
        <p:xfrm>
          <a:off x="630936" y="2660904"/>
          <a:ext cx="4818888" cy="3547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56236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435175-476D-4CEA-BBAE-67DFB0C98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284874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1788B8-F299-3947-6D2D-8759C2075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11" y="225286"/>
            <a:ext cx="6417365" cy="5518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929BD-CECB-7B0B-B73B-BC42DF1FAA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5"/>
          <a:stretch/>
        </p:blipFill>
        <p:spPr>
          <a:xfrm>
            <a:off x="7212495" y="4293704"/>
            <a:ext cx="3124200" cy="2339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DCA89D-3525-65F5-D4C8-35EDBD39015E}"/>
              </a:ext>
            </a:extLst>
          </p:cNvPr>
          <p:cNvSpPr txBox="1"/>
          <p:nvPr/>
        </p:nvSpPr>
        <p:spPr>
          <a:xfrm>
            <a:off x="6920661" y="90436"/>
            <a:ext cx="370786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</a:rPr>
              <a:t>What do you </a:t>
            </a:r>
            <a:r>
              <a:rPr lang="en-US" sz="2800" b="1" i="1" dirty="0">
                <a:solidFill>
                  <a:schemeClr val="accent3"/>
                </a:solidFill>
              </a:rPr>
              <a:t>want</a:t>
            </a:r>
            <a:r>
              <a:rPr lang="en-US" sz="2800" dirty="0">
                <a:solidFill>
                  <a:schemeClr val="accent3"/>
                </a:solidFill>
              </a:rPr>
              <a:t> your life to look like?</a:t>
            </a:r>
          </a:p>
        </p:txBody>
      </p:sp>
    </p:spTree>
    <p:extLst>
      <p:ext uri="{BB962C8B-B14F-4D97-AF65-F5344CB8AC3E}">
        <p14:creationId xmlns:p14="http://schemas.microsoft.com/office/powerpoint/2010/main" val="257259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354973-312B-F08E-B9AE-F2BBCFDF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Special Needs Planning should help you get what you WANT from life, not just do what you need to do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diagram of a family planning process&#10;&#10;Description automatically generated">
            <a:extLst>
              <a:ext uri="{FF2B5EF4-FFF2-40B4-BE49-F238E27FC236}">
                <a16:creationId xmlns:a16="http://schemas.microsoft.com/office/drawing/2014/main" id="{EA9D36F6-C7CB-E363-FAAA-6A26E86D1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71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72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354973-312B-F08E-B9AE-F2BBCFDF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Vision Alignment Process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family planning process&#10;&#10;Description automatically generated">
            <a:extLst>
              <a:ext uri="{FF2B5EF4-FFF2-40B4-BE49-F238E27FC236}">
                <a16:creationId xmlns:a16="http://schemas.microsoft.com/office/drawing/2014/main" id="{F60C665C-5095-D9BE-62E8-CD60C4BCA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"/>
          <a:stretch/>
        </p:blipFill>
        <p:spPr>
          <a:xfrm>
            <a:off x="4967264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0111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3714-3778-9544-819F-AABBBF6F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What does “Abundance” </a:t>
            </a:r>
            <a:br>
              <a:rPr lang="en-US" sz="3200" dirty="0"/>
            </a:br>
            <a:r>
              <a:rPr lang="en-US" sz="3200" dirty="0"/>
              <a:t>mean to you?</a:t>
            </a:r>
          </a:p>
        </p:txBody>
      </p:sp>
      <p:pic>
        <p:nvPicPr>
          <p:cNvPr id="9" name="Content Placeholder 8" descr="A pile of money and coins&#10;&#10;Description automatically generated">
            <a:extLst>
              <a:ext uri="{FF2B5EF4-FFF2-40B4-BE49-F238E27FC236}">
                <a16:creationId xmlns:a16="http://schemas.microsoft.com/office/drawing/2014/main" id="{91E89EE7-5EC5-916F-1AED-8B90A3E4F7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81150" y="2764642"/>
            <a:ext cx="4271963" cy="284954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A660261-4469-3DB8-161D-5F7CB1EF69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38887" y="2764642"/>
            <a:ext cx="4270376" cy="2856645"/>
          </a:xfrm>
        </p:spPr>
      </p:pic>
    </p:spTree>
    <p:extLst>
      <p:ext uri="{BB962C8B-B14F-4D97-AF65-F5344CB8AC3E}">
        <p14:creationId xmlns:p14="http://schemas.microsoft.com/office/powerpoint/2010/main" val="241489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E99CA9E-E89F-4609-BDAA-A16CCA5D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51761-D99B-49DA-1163-CEE900B9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What does An Abundant Life look like </a:t>
            </a:r>
            <a:br>
              <a:rPr lang="en-US" dirty="0">
                <a:solidFill>
                  <a:srgbClr val="262626"/>
                </a:solidFill>
              </a:rPr>
            </a:br>
            <a:r>
              <a:rPr lang="en-US" b="1" dirty="0">
                <a:solidFill>
                  <a:srgbClr val="262626"/>
                </a:solidFill>
              </a:rPr>
              <a:t>for You?</a:t>
            </a:r>
          </a:p>
        </p:txBody>
      </p:sp>
      <p:pic>
        <p:nvPicPr>
          <p:cNvPr id="22" name="Content Placeholder 21" descr="A person with a beard and a hand on his chin&#10;&#10;Description automatically generated">
            <a:extLst>
              <a:ext uri="{FF2B5EF4-FFF2-40B4-BE49-F238E27FC236}">
                <a16:creationId xmlns:a16="http://schemas.microsoft.com/office/drawing/2014/main" id="{46B5CC67-DFD0-7FD5-8252-A4993EC6DF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80762" y="587858"/>
            <a:ext cx="3772922" cy="3301307"/>
          </a:xfrm>
          <a:prstGeom prst="rect">
            <a:avLst/>
          </a:prstGeom>
        </p:spPr>
      </p:pic>
      <p:pic>
        <p:nvPicPr>
          <p:cNvPr id="27" name="Content Placeholder 26" descr="A person with her finger on her chin&#10;&#10;Description automatically generated">
            <a:extLst>
              <a:ext uri="{FF2B5EF4-FFF2-40B4-BE49-F238E27FC236}">
                <a16:creationId xmlns:a16="http://schemas.microsoft.com/office/drawing/2014/main" id="{F31C544D-0C80-E3DE-C747-B5CBB3A506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38316" y="587858"/>
            <a:ext cx="3838728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903E1-F1C1-623D-D5D8-DDD3AB86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62626"/>
                </a:solidFill>
              </a:rPr>
              <a:t>What does An Abundant Life look like </a:t>
            </a:r>
            <a:br>
              <a:rPr lang="en-US" dirty="0">
                <a:solidFill>
                  <a:srgbClr val="262626"/>
                </a:solidFill>
              </a:rPr>
            </a:br>
            <a:r>
              <a:rPr lang="en-US" b="1" dirty="0">
                <a:solidFill>
                  <a:srgbClr val="262626"/>
                </a:solidFill>
              </a:rPr>
              <a:t>for You…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11CCB4-160A-025F-9AB3-23BA6B73E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Over the next 6 months…</a:t>
            </a:r>
          </a:p>
          <a:p>
            <a:r>
              <a:rPr lang="en-US" sz="2400" dirty="0"/>
              <a:t>Over the next 3-5 years…</a:t>
            </a:r>
          </a:p>
          <a:p>
            <a:r>
              <a:rPr lang="en-US" sz="2400" dirty="0"/>
              <a:t>Over the next 10 years... and beyond</a:t>
            </a:r>
          </a:p>
        </p:txBody>
      </p:sp>
    </p:spTree>
    <p:extLst>
      <p:ext uri="{BB962C8B-B14F-4D97-AF65-F5344CB8AC3E}">
        <p14:creationId xmlns:p14="http://schemas.microsoft.com/office/powerpoint/2010/main" val="3166454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hild with her hands painted with paint&#10;&#10;Description automatically generated">
            <a:extLst>
              <a:ext uri="{FF2B5EF4-FFF2-40B4-BE49-F238E27FC236}">
                <a16:creationId xmlns:a16="http://schemas.microsoft.com/office/drawing/2014/main" id="{C005BADE-F958-7F6E-6405-7A8B5A00B7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458" r="12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51761-D99B-49DA-1163-CEE900B9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189375"/>
            <a:ext cx="7729728" cy="941796"/>
          </a:xfrm>
          <a:solidFill>
            <a:srgbClr val="FFFFFF">
              <a:alpha val="80000"/>
            </a:srgbClr>
          </a:solidFill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0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What does </a:t>
            </a:r>
            <a:r>
              <a:rPr lang="en-US" sz="2000" dirty="0">
                <a:solidFill>
                  <a:srgbClr val="262626"/>
                </a:solidFill>
              </a:rPr>
              <a:t>An Abundant Life</a:t>
            </a:r>
            <a:r>
              <a:rPr lang="en-US" sz="20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look like </a:t>
            </a:r>
            <a:br>
              <a:rPr lang="en-US" sz="20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for Your Child With Special needs?</a:t>
            </a:r>
          </a:p>
        </p:txBody>
      </p:sp>
    </p:spTree>
    <p:extLst>
      <p:ext uri="{BB962C8B-B14F-4D97-AF65-F5344CB8AC3E}">
        <p14:creationId xmlns:p14="http://schemas.microsoft.com/office/powerpoint/2010/main" val="158282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903E1-F1C1-623D-D5D8-DDD3AB86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What does </a:t>
            </a:r>
            <a:r>
              <a:rPr lang="en-US" sz="2400" dirty="0">
                <a:solidFill>
                  <a:srgbClr val="262626"/>
                </a:solidFill>
              </a:rPr>
              <a:t>An Abundant Life</a:t>
            </a:r>
            <a:r>
              <a:rPr lang="en-US" sz="24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look like </a:t>
            </a:r>
            <a:br>
              <a:rPr lang="en-US" sz="24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for Your Child With Special needs?</a:t>
            </a: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11CCB4-160A-025F-9AB3-23BA6B73E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Over the next 6 months…</a:t>
            </a:r>
          </a:p>
          <a:p>
            <a:r>
              <a:rPr lang="en-US" sz="2400" dirty="0"/>
              <a:t>Over the next 3-5 years…</a:t>
            </a:r>
          </a:p>
          <a:p>
            <a:r>
              <a:rPr lang="en-US" sz="2400" dirty="0"/>
              <a:t>Over the next 10 years... and beyond</a:t>
            </a:r>
          </a:p>
        </p:txBody>
      </p:sp>
    </p:spTree>
    <p:extLst>
      <p:ext uri="{BB962C8B-B14F-4D97-AF65-F5344CB8AC3E}">
        <p14:creationId xmlns:p14="http://schemas.microsoft.com/office/powerpoint/2010/main" val="3532792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354973-312B-F08E-B9AE-F2BBCFDF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Financial Planning Process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family planning process&#10;&#10;Description automatically generated">
            <a:extLst>
              <a:ext uri="{FF2B5EF4-FFF2-40B4-BE49-F238E27FC236}">
                <a16:creationId xmlns:a16="http://schemas.microsoft.com/office/drawing/2014/main" id="{6E1D7D95-46A5-9DC8-FB9C-54BA23CB0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65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7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F1904-086E-0642-8043-F65ED380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Goals Tonight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CA0A6-A9FF-C746-B849-CFDB39A93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71500" lvl="1" indent="-342900">
              <a:buFont typeface="+mj-lt"/>
              <a:buAutoNum type="arabicPeriod"/>
            </a:pPr>
            <a:r>
              <a:rPr lang="en-US" sz="2400" dirty="0"/>
              <a:t>Briefly share my backstory: </a:t>
            </a:r>
          </a:p>
          <a:p>
            <a:pPr lvl="2"/>
            <a:r>
              <a:rPr lang="en-US" sz="2400" dirty="0"/>
              <a:t>Who am I?</a:t>
            </a:r>
          </a:p>
          <a:p>
            <a:pPr lvl="2"/>
            <a:r>
              <a:rPr lang="en-US" sz="2400" dirty="0"/>
              <a:t>Why do I care about your family’s special needs plan?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2400" dirty="0"/>
              <a:t>Show you how the traditional approach to special needs planning failed my family and is likely failing yours, too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2400" dirty="0"/>
              <a:t>Explain the exact steps to take to create a special needs plan that enables your child to live a great life today – and in the future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2400" dirty="0"/>
              <a:t>Empower you to know the right “NEXT STEPS” to take to plan for your child &amp; entire family</a:t>
            </a:r>
          </a:p>
        </p:txBody>
      </p:sp>
    </p:spTree>
    <p:extLst>
      <p:ext uri="{BB962C8B-B14F-4D97-AF65-F5344CB8AC3E}">
        <p14:creationId xmlns:p14="http://schemas.microsoft.com/office/powerpoint/2010/main" val="2467592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178D5A-1472-7743-B677-F56EFB07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Needs </a:t>
            </a:r>
            <a:br>
              <a:rPr lang="en-US" dirty="0"/>
            </a:br>
            <a:r>
              <a:rPr lang="en-US" dirty="0"/>
              <a:t>Financial Calculator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5831B3E-B16D-924A-8901-5DE28BAB6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5320" y="1073097"/>
            <a:ext cx="5930365" cy="462445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4FEAFE-FA26-D44C-91D3-981452DFE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How much money does my </a:t>
            </a:r>
            <a:br>
              <a:rPr lang="en-US" sz="2000" dirty="0"/>
            </a:br>
            <a:r>
              <a:rPr lang="en-US" sz="2000" dirty="0"/>
              <a:t>loved one need?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79D76-0E4E-A141-A32D-D27E2D342695}"/>
              </a:ext>
            </a:extLst>
          </p:cNvPr>
          <p:cNvSpPr txBox="1"/>
          <p:nvPr/>
        </p:nvSpPr>
        <p:spPr>
          <a:xfrm>
            <a:off x="11172340" y="1580972"/>
            <a:ext cx="67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1,200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009169-F0AF-AE4C-8F7D-E4B2DC8FB18D}"/>
              </a:ext>
            </a:extLst>
          </p:cNvPr>
          <p:cNvSpPr txBox="1"/>
          <p:nvPr/>
        </p:nvSpPr>
        <p:spPr>
          <a:xfrm>
            <a:off x="11252959" y="1916227"/>
            <a:ext cx="67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800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FD9EF-4897-2149-89F9-A1EE353BE05F}"/>
              </a:ext>
            </a:extLst>
          </p:cNvPr>
          <p:cNvSpPr txBox="1"/>
          <p:nvPr/>
        </p:nvSpPr>
        <p:spPr>
          <a:xfrm>
            <a:off x="11172340" y="2284844"/>
            <a:ext cx="67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75321-341A-E44D-BC9E-F468A715EE6E}"/>
              </a:ext>
            </a:extLst>
          </p:cNvPr>
          <p:cNvSpPr txBox="1"/>
          <p:nvPr/>
        </p:nvSpPr>
        <p:spPr>
          <a:xfrm>
            <a:off x="11172340" y="2823154"/>
            <a:ext cx="67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870C64-9994-4C4E-AEDA-1F1519B589F7}"/>
              </a:ext>
            </a:extLst>
          </p:cNvPr>
          <p:cNvSpPr txBox="1"/>
          <p:nvPr/>
        </p:nvSpPr>
        <p:spPr>
          <a:xfrm>
            <a:off x="11172340" y="3189487"/>
            <a:ext cx="67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3C3FA-A34E-414D-A69D-3A79B47465E0}"/>
              </a:ext>
            </a:extLst>
          </p:cNvPr>
          <p:cNvSpPr txBox="1"/>
          <p:nvPr/>
        </p:nvSpPr>
        <p:spPr>
          <a:xfrm>
            <a:off x="11083126" y="3522562"/>
            <a:ext cx="41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A95B-EF99-0D44-9DB5-E7D3F0C73E98}"/>
              </a:ext>
            </a:extLst>
          </p:cNvPr>
          <p:cNvSpPr txBox="1"/>
          <p:nvPr/>
        </p:nvSpPr>
        <p:spPr>
          <a:xfrm>
            <a:off x="11083126" y="3867063"/>
            <a:ext cx="41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A0C23C-53F9-574E-B3D2-30D0AFA0B96A}"/>
              </a:ext>
            </a:extLst>
          </p:cNvPr>
          <p:cNvSpPr txBox="1"/>
          <p:nvPr/>
        </p:nvSpPr>
        <p:spPr>
          <a:xfrm>
            <a:off x="11073811" y="4096414"/>
            <a:ext cx="496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720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41752-268C-F642-9FF3-4EF2EAA1C74E}"/>
              </a:ext>
            </a:extLst>
          </p:cNvPr>
          <p:cNvSpPr txBox="1"/>
          <p:nvPr/>
        </p:nvSpPr>
        <p:spPr>
          <a:xfrm>
            <a:off x="11138561" y="4450619"/>
            <a:ext cx="9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2,160,000</a:t>
            </a:r>
          </a:p>
        </p:txBody>
      </p:sp>
    </p:spTree>
    <p:extLst>
      <p:ext uri="{BB962C8B-B14F-4D97-AF65-F5344CB8AC3E}">
        <p14:creationId xmlns:p14="http://schemas.microsoft.com/office/powerpoint/2010/main" val="38054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1FA549-25DB-7D43-9D84-7A06766C3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bridge the gap…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41400AD-F15B-F348-911F-93F4F66E8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9291" y="2325151"/>
            <a:ext cx="8133418" cy="3568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BA135A-0F77-5D4B-894B-ED11D83D3F5F}"/>
              </a:ext>
            </a:extLst>
          </p:cNvPr>
          <p:cNvSpPr/>
          <p:nvPr/>
        </p:nvSpPr>
        <p:spPr>
          <a:xfrm>
            <a:off x="0" y="6596390"/>
            <a:ext cx="37935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F46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*For illustration only. Not to be construed as financial advice.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F4649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470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5C1FD7-EA7D-5B48-8FC1-622675BC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Savings Vehicles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507D2C-2BB8-854C-B643-3DDEB128A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Special Needs Trust</a:t>
            </a:r>
          </a:p>
          <a:p>
            <a:r>
              <a:rPr lang="en-US" sz="2000" dirty="0"/>
              <a:t>Achieving a Better Life Experience (ABLE) Account</a:t>
            </a:r>
          </a:p>
        </p:txBody>
      </p:sp>
    </p:spTree>
    <p:extLst>
      <p:ext uri="{BB962C8B-B14F-4D97-AF65-F5344CB8AC3E}">
        <p14:creationId xmlns:p14="http://schemas.microsoft.com/office/powerpoint/2010/main" val="1891364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D9E714-A10A-724B-A8B8-556CF6690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4918" y="457708"/>
            <a:ext cx="4270248" cy="704087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dirty="0"/>
              <a:t>Special Needs Trust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14F32-9A40-5448-8095-37F1221ED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1" y="1212595"/>
            <a:ext cx="5447284" cy="5010090"/>
          </a:xfrm>
        </p:spPr>
        <p:txBody>
          <a:bodyPr>
            <a:noAutofit/>
          </a:bodyPr>
          <a:lstStyle/>
          <a:p>
            <a:r>
              <a:rPr lang="en-US" sz="2200" b="1" i="0" u="none" strike="noStrike" dirty="0">
                <a:solidFill>
                  <a:schemeClr val="tx2"/>
                </a:solidFill>
                <a:effectLst/>
              </a:rPr>
              <a:t>1. Cost: </a:t>
            </a:r>
            <a:r>
              <a:rPr lang="en-US" sz="2200" b="0" i="0" u="none" strike="noStrike" dirty="0">
                <a:solidFill>
                  <a:schemeClr val="tx2"/>
                </a:solidFill>
                <a:effectLst/>
              </a:rPr>
              <a:t>Can cost $2,000-$5,000 or more to set up.</a:t>
            </a:r>
            <a:br>
              <a:rPr lang="en-US" sz="2200" b="0" i="0" u="none" strike="noStrike" dirty="0">
                <a:solidFill>
                  <a:schemeClr val="tx2"/>
                </a:solidFill>
                <a:effectLst/>
              </a:rPr>
            </a:br>
            <a:endParaRPr lang="en-US" sz="2200" dirty="0">
              <a:solidFill>
                <a:schemeClr val="tx2"/>
              </a:solidFill>
              <a:effectLst/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2</a:t>
            </a:r>
            <a:r>
              <a:rPr lang="en-US" sz="2200" b="1" i="0" u="none" strike="noStrike" dirty="0">
                <a:solidFill>
                  <a:schemeClr val="tx2"/>
                </a:solidFill>
                <a:effectLst/>
              </a:rPr>
              <a:t>. Impact on government benefits: </a:t>
            </a:r>
            <a:r>
              <a:rPr lang="en-US" sz="2200" b="0" i="0" u="none" strike="noStrike" dirty="0">
                <a:solidFill>
                  <a:schemeClr val="tx2"/>
                </a:solidFill>
                <a:effectLst/>
              </a:rPr>
              <a:t>Has no effect on means-tested benefits.</a:t>
            </a:r>
            <a:br>
              <a:rPr lang="en-US" sz="2200" b="0" i="0" u="none" strike="noStrike" dirty="0">
                <a:solidFill>
                  <a:schemeClr val="tx2"/>
                </a:solidFill>
                <a:effectLst/>
              </a:rPr>
            </a:br>
            <a:endParaRPr lang="en-US" sz="2200" b="0" i="0" u="none" strike="noStrike" dirty="0">
              <a:solidFill>
                <a:schemeClr val="tx2"/>
              </a:solidFill>
              <a:effectLst/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3. Type of savings strategy: </a:t>
            </a:r>
            <a:r>
              <a:rPr lang="en-US" sz="2200" b="0" i="0" u="none" strike="noStrike" dirty="0">
                <a:solidFill>
                  <a:schemeClr val="tx2"/>
                </a:solidFill>
                <a:effectLst/>
              </a:rPr>
              <a:t>Long-term estate planning strategy.</a:t>
            </a:r>
            <a:br>
              <a:rPr lang="en-US" sz="2200" b="0" i="0" u="none" strike="noStrike" dirty="0">
                <a:solidFill>
                  <a:schemeClr val="tx2"/>
                </a:solidFill>
                <a:effectLst/>
              </a:rPr>
            </a:br>
            <a:endParaRPr lang="en-US" sz="2200" dirty="0">
              <a:solidFill>
                <a:schemeClr val="tx2"/>
              </a:solidFill>
              <a:effectLst/>
            </a:endParaRPr>
          </a:p>
          <a:p>
            <a:r>
              <a:rPr lang="en-US" sz="2200" b="1" i="0" u="none" strike="noStrike" dirty="0">
                <a:solidFill>
                  <a:schemeClr val="tx2"/>
                </a:solidFill>
                <a:effectLst/>
              </a:rPr>
              <a:t>4. Remaining balances:</a:t>
            </a:r>
            <a:r>
              <a:rPr lang="en-US" sz="2200" b="0" i="0" u="none" strike="noStrike" dirty="0">
                <a:solidFill>
                  <a:schemeClr val="tx2"/>
                </a:solidFill>
                <a:effectLst/>
              </a:rPr>
              <a:t> A beneficiary may be named to receive remaining funds. </a:t>
            </a:r>
            <a:endParaRPr lang="en-US" sz="2200" dirty="0">
              <a:solidFill>
                <a:schemeClr val="tx2"/>
              </a:solidFill>
              <a:effectLst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566446-C5BD-2B42-B0C4-7F5D56AD7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7" y="1212595"/>
            <a:ext cx="4977384" cy="5010090"/>
          </a:xfrm>
        </p:spPr>
        <p:txBody>
          <a:bodyPr>
            <a:normAutofit/>
          </a:bodyPr>
          <a:lstStyle/>
          <a:p>
            <a:r>
              <a:rPr lang="en-US" sz="2200" b="1" i="0" u="none" strike="noStrike" dirty="0">
                <a:solidFill>
                  <a:schemeClr val="tx2"/>
                </a:solidFill>
                <a:effectLst/>
              </a:rPr>
              <a:t>1. Cost:</a:t>
            </a:r>
            <a:r>
              <a:rPr lang="en-US" sz="2200" b="0" i="0" u="none" strike="noStrike" dirty="0">
                <a:solidFill>
                  <a:schemeClr val="tx2"/>
                </a:solidFill>
                <a:effectLst/>
              </a:rPr>
              <a:t> Relatively inexpensive to set up. For example, in Indiana, you can get started for as little as $25.</a:t>
            </a:r>
            <a:endParaRPr lang="en-US" sz="2200" dirty="0">
              <a:solidFill>
                <a:schemeClr val="tx2"/>
              </a:solidFill>
              <a:effectLst/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2</a:t>
            </a:r>
            <a:r>
              <a:rPr lang="en-US" sz="2200" b="1" i="0" u="none" strike="noStrike" dirty="0">
                <a:solidFill>
                  <a:schemeClr val="tx2"/>
                </a:solidFill>
                <a:effectLst/>
              </a:rPr>
              <a:t>. Impact on government benefits: </a:t>
            </a:r>
            <a:r>
              <a:rPr lang="en-US" sz="2200" b="0" i="0" u="none" strike="noStrike" dirty="0">
                <a:solidFill>
                  <a:schemeClr val="tx2"/>
                </a:solidFill>
                <a:effectLst/>
              </a:rPr>
              <a:t>Has no effect on means-tested benefits up to a limit of $100,000. </a:t>
            </a:r>
            <a:endParaRPr lang="en-US" sz="2200" dirty="0">
              <a:solidFill>
                <a:schemeClr val="tx2"/>
              </a:solidFill>
              <a:effectLst/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3. Type of savings strategy: </a:t>
            </a:r>
            <a:r>
              <a:rPr lang="en-US" sz="2200" dirty="0">
                <a:solidFill>
                  <a:schemeClr val="tx2"/>
                </a:solidFill>
              </a:rPr>
              <a:t>Short- to mid-range planning strategy.</a:t>
            </a:r>
            <a:endParaRPr lang="en-US" sz="2200" b="1" dirty="0">
              <a:solidFill>
                <a:schemeClr val="tx2"/>
              </a:solidFill>
            </a:endParaRPr>
          </a:p>
          <a:p>
            <a:r>
              <a:rPr lang="en-US" sz="2200" b="1" i="0" u="none" strike="noStrike" dirty="0">
                <a:solidFill>
                  <a:schemeClr val="tx2"/>
                </a:solidFill>
                <a:effectLst/>
              </a:rPr>
              <a:t>4. Remaining balances: </a:t>
            </a:r>
            <a:r>
              <a:rPr lang="en-US" sz="2200" b="0" i="0" u="none" strike="noStrike" dirty="0">
                <a:solidFill>
                  <a:schemeClr val="tx2"/>
                </a:solidFill>
                <a:effectLst/>
              </a:rPr>
              <a:t>Upon the death of the beneficiary, remaining funds may go to paying back Medicaid. </a:t>
            </a:r>
            <a:endParaRPr lang="en-US" sz="2200" dirty="0">
              <a:solidFill>
                <a:schemeClr val="tx2"/>
              </a:solidFill>
              <a:effectLst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3B1671-857E-9443-B754-222ED61459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80784" y="457707"/>
            <a:ext cx="4270248" cy="704087"/>
          </a:xfrm>
        </p:spPr>
        <p:txBody>
          <a:bodyPr>
            <a:normAutofit/>
          </a:bodyPr>
          <a:lstStyle/>
          <a:p>
            <a:r>
              <a:rPr lang="en-US" sz="2400" b="1" dirty="0"/>
              <a:t>ABLE Account</a:t>
            </a:r>
          </a:p>
        </p:txBody>
      </p:sp>
    </p:spTree>
    <p:extLst>
      <p:ext uri="{BB962C8B-B14F-4D97-AF65-F5344CB8AC3E}">
        <p14:creationId xmlns:p14="http://schemas.microsoft.com/office/powerpoint/2010/main" val="2642541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93BE-D454-B47E-8985-CD7C3F85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1135" y="2571750"/>
            <a:ext cx="3546209" cy="3105150"/>
          </a:xfrm>
        </p:spPr>
        <p:txBody>
          <a:bodyPr>
            <a:norm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Emergency funds</a:t>
            </a:r>
          </a:p>
          <a:p>
            <a:r>
              <a:rPr lang="en-US" sz="2000" dirty="0"/>
              <a:t>College savings</a:t>
            </a:r>
          </a:p>
          <a:p>
            <a:r>
              <a:rPr lang="en-US" sz="2000" dirty="0"/>
              <a:t>Retirement savings</a:t>
            </a:r>
          </a:p>
          <a:p>
            <a:r>
              <a:rPr lang="en-US" sz="2000" dirty="0"/>
              <a:t>Retirement income strategies</a:t>
            </a:r>
          </a:p>
          <a:p>
            <a:r>
              <a:rPr lang="en-US" sz="2000" dirty="0"/>
              <a:t>Asset protection planning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26A402-E9F7-EF69-7316-E84B4FEE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 Financial Strategies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C064E-F101-2A5F-8957-B8C6DB912106}"/>
              </a:ext>
            </a:extLst>
          </p:cNvPr>
          <p:cNvSpPr txBox="1"/>
          <p:nvPr/>
        </p:nvSpPr>
        <p:spPr>
          <a:xfrm>
            <a:off x="6731002" y="2558375"/>
            <a:ext cx="2959100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C00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Life insurance planning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C00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Cash flow optimization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C00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Tax efficiency strategies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C00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Business planning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C00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Estate planning</a:t>
            </a:r>
          </a:p>
        </p:txBody>
      </p:sp>
    </p:spTree>
    <p:extLst>
      <p:ext uri="{BB962C8B-B14F-4D97-AF65-F5344CB8AC3E}">
        <p14:creationId xmlns:p14="http://schemas.microsoft.com/office/powerpoint/2010/main" val="1886164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354973-312B-F08E-B9AE-F2BBCFDF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Estate Planning Process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family planning process&#10;&#10;Description automatically generated">
            <a:extLst>
              <a:ext uri="{FF2B5EF4-FFF2-40B4-BE49-F238E27FC236}">
                <a16:creationId xmlns:a16="http://schemas.microsoft.com/office/drawing/2014/main" id="{60FC75FF-2A09-2374-97C6-B5F714008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65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55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5AF28-8DA5-0B5E-D668-FB0839E3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Estate Planning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52BF9-45AB-D8AC-2FB8-67833013F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Wills</a:t>
            </a:r>
          </a:p>
          <a:p>
            <a:r>
              <a:rPr lang="en-US" sz="2000" dirty="0"/>
              <a:t>Living Will/Medical Directives</a:t>
            </a:r>
          </a:p>
          <a:p>
            <a:r>
              <a:rPr lang="en-US" sz="2000" dirty="0"/>
              <a:t>Trusts</a:t>
            </a:r>
          </a:p>
          <a:p>
            <a:r>
              <a:rPr lang="en-US" sz="2000" dirty="0"/>
              <a:t>Powers of Attorney</a:t>
            </a:r>
          </a:p>
          <a:p>
            <a:r>
              <a:rPr lang="en-US" sz="2000" dirty="0"/>
              <a:t>Special Needs Trusts (1</a:t>
            </a:r>
            <a:r>
              <a:rPr lang="en-US" sz="2000" baseline="30000" dirty="0"/>
              <a:t>st</a:t>
            </a:r>
            <a:r>
              <a:rPr lang="en-US" sz="2000" dirty="0"/>
              <a:t> party)</a:t>
            </a:r>
          </a:p>
          <a:p>
            <a:r>
              <a:rPr lang="en-US" sz="2000" dirty="0"/>
              <a:t>Special Needs Trusts (3</a:t>
            </a:r>
            <a:r>
              <a:rPr lang="en-US" sz="2000" baseline="30000" dirty="0"/>
              <a:t>rd</a:t>
            </a:r>
            <a:r>
              <a:rPr lang="en-US" sz="2000" dirty="0"/>
              <a:t> party)</a:t>
            </a:r>
          </a:p>
        </p:txBody>
      </p:sp>
    </p:spTree>
    <p:extLst>
      <p:ext uri="{BB962C8B-B14F-4D97-AF65-F5344CB8AC3E}">
        <p14:creationId xmlns:p14="http://schemas.microsoft.com/office/powerpoint/2010/main" val="3848999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1A480-7F58-0EAE-3C11-C83F9004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Guardianship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03401-9199-C8D8-04D4-596A51071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Personal (family/friend)</a:t>
            </a:r>
          </a:p>
          <a:p>
            <a:r>
              <a:rPr lang="en-US" sz="2000" dirty="0"/>
              <a:t>Professional</a:t>
            </a:r>
          </a:p>
          <a:p>
            <a:r>
              <a:rPr lang="en-US" sz="2000" dirty="0"/>
              <a:t>State-appointed</a:t>
            </a:r>
          </a:p>
        </p:txBody>
      </p:sp>
    </p:spTree>
    <p:extLst>
      <p:ext uri="{BB962C8B-B14F-4D97-AF65-F5344CB8AC3E}">
        <p14:creationId xmlns:p14="http://schemas.microsoft.com/office/powerpoint/2010/main" val="3628562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F8B5-B6EB-B964-CCA6-7CF413F3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2261F-6A1D-3B46-5FEE-5D526EEBF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person responsible for managing a special needs trust for a person with disabilities after the death of that person's parents or legal guardian.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trustee oversees assets, pays bills and taxes, and distributes trust assets according to trust documents with special attention not to disrupt government benefits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5079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354973-312B-F08E-B9AE-F2BBCFDF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Plan Communication Process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family planning process&#10;&#10;Description automatically generated">
            <a:extLst>
              <a:ext uri="{FF2B5EF4-FFF2-40B4-BE49-F238E27FC236}">
                <a16:creationId xmlns:a16="http://schemas.microsoft.com/office/drawing/2014/main" id="{3B66F4A0-FB12-B92E-E5FF-14EBA257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65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9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BE2D3FF-49ED-29DA-D48A-9775787B7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2255"/>
            <a:ext cx="5917289" cy="4405744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830AB4-A216-1DE6-13FB-A36155E89C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205845" y="0"/>
            <a:ext cx="6986155" cy="5650566"/>
          </a:xfrm>
        </p:spPr>
      </p:pic>
    </p:spTree>
    <p:extLst>
      <p:ext uri="{BB962C8B-B14F-4D97-AF65-F5344CB8AC3E}">
        <p14:creationId xmlns:p14="http://schemas.microsoft.com/office/powerpoint/2010/main" val="3534127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77758-E7BD-F9C5-14CC-C1195EC88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 of Intent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A222F-1DC5-FBB5-4DAD-42A61C217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Record, organize, and regularly update all the essential details about your child: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abilities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Routines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Doctors/Medications/Therapists/Therapies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IEP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details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relationships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preferences (i.e., likes/dislikes)</a:t>
            </a:r>
          </a:p>
        </p:txBody>
      </p:sp>
    </p:spTree>
    <p:extLst>
      <p:ext uri="{BB962C8B-B14F-4D97-AF65-F5344CB8AC3E}">
        <p14:creationId xmlns:p14="http://schemas.microsoft.com/office/powerpoint/2010/main" val="3915135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3714-3778-9544-819F-AABBBF6F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628" y="973238"/>
            <a:ext cx="8382741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Make it easy for someone to say </a:t>
            </a:r>
            <a:r>
              <a:rPr lang="en-US" sz="3600" dirty="0"/>
              <a:t>“YES” </a:t>
            </a:r>
            <a:r>
              <a:rPr lang="en-US" dirty="0"/>
              <a:t>to being your loved one’s future guardian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5FBB58-5FA1-7B4D-8F24-03DB9CE21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9317" y="2586112"/>
            <a:ext cx="5793366" cy="3857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851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18A97-B719-464B-9F78-C5FE2E2A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Future Support Team Meeting</a:t>
            </a:r>
          </a:p>
        </p:txBody>
      </p:sp>
      <p:pic>
        <p:nvPicPr>
          <p:cNvPr id="5" name="Content Placeholder 4" descr="A group of people sitting at a table eating food&#10;&#10;Description automatically generated with medium confidence">
            <a:extLst>
              <a:ext uri="{FF2B5EF4-FFF2-40B4-BE49-F238E27FC236}">
                <a16:creationId xmlns:a16="http://schemas.microsoft.com/office/drawing/2014/main" id="{36506809-1D99-03C6-2FB5-01BC529603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148491"/>
            <a:ext cx="4064264" cy="2709509"/>
          </a:xfrm>
        </p:spPr>
      </p:pic>
      <p:pic>
        <p:nvPicPr>
          <p:cNvPr id="10" name="Picture 9" descr="A family reading a book&#10;&#10;Description automatically generated with medium confidence">
            <a:extLst>
              <a:ext uri="{FF2B5EF4-FFF2-40B4-BE49-F238E27FC236}">
                <a16:creationId xmlns:a16="http://schemas.microsoft.com/office/drawing/2014/main" id="{3A92208E-C884-93F9-24FF-20A63596B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944" y="2709509"/>
            <a:ext cx="4648747" cy="3101982"/>
          </a:xfrm>
          <a:prstGeom prst="rect">
            <a:avLst/>
          </a:prstGeom>
        </p:spPr>
      </p:pic>
      <p:pic>
        <p:nvPicPr>
          <p:cNvPr id="12" name="Picture 11" descr="A group of people sitting around a table looking at a computer&#10;&#10;Description automatically generated">
            <a:extLst>
              <a:ext uri="{FF2B5EF4-FFF2-40B4-BE49-F238E27FC236}">
                <a16:creationId xmlns:a16="http://schemas.microsoft.com/office/drawing/2014/main" id="{00DC5EEE-284F-8836-EF11-E4EF43263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370" y="2264910"/>
            <a:ext cx="4241630" cy="28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35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354973-312B-F08E-B9AE-F2BBCFDF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Special Needs Planning should help you get what you WANT from life, not just do what you need to do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diagram of a family planning process&#10;&#10;Description automatically generated">
            <a:extLst>
              <a:ext uri="{FF2B5EF4-FFF2-40B4-BE49-F238E27FC236}">
                <a16:creationId xmlns:a16="http://schemas.microsoft.com/office/drawing/2014/main" id="{EA9D36F6-C7CB-E363-FAAA-6A26E86D1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71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04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metimes Confusion Is A Good Thing : 13.7: Cosmos And Culture : NPR">
            <a:extLst>
              <a:ext uri="{FF2B5EF4-FFF2-40B4-BE49-F238E27FC236}">
                <a16:creationId xmlns:a16="http://schemas.microsoft.com/office/drawing/2014/main" id="{6DA2B6EC-8BFC-E88A-8CCE-08551C0A6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24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amily posing for a photo&#10;&#10;Description automatically generated">
            <a:extLst>
              <a:ext uri="{FF2B5EF4-FFF2-40B4-BE49-F238E27FC236}">
                <a16:creationId xmlns:a16="http://schemas.microsoft.com/office/drawing/2014/main" id="{D70D1EAA-A3D2-931C-A76B-1B7DC88AE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154" b="29791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51761-D99B-49DA-1163-CEE900B9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753529"/>
            <a:ext cx="8991600" cy="1645759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What does An Abundant Life look like </a:t>
            </a:r>
            <a:br>
              <a:rPr lang="en-US" dirty="0">
                <a:solidFill>
                  <a:srgbClr val="262626"/>
                </a:solidFill>
              </a:rPr>
            </a:br>
            <a:r>
              <a:rPr lang="en-US" b="1" dirty="0">
                <a:solidFill>
                  <a:srgbClr val="262626"/>
                </a:solidFill>
              </a:rPr>
              <a:t>for your entire family?</a:t>
            </a:r>
          </a:p>
        </p:txBody>
      </p:sp>
    </p:spTree>
    <p:extLst>
      <p:ext uri="{BB962C8B-B14F-4D97-AF65-F5344CB8AC3E}">
        <p14:creationId xmlns:p14="http://schemas.microsoft.com/office/powerpoint/2010/main" val="124640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3C6CF-295E-5644-A8B3-7257D735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34816"/>
            <a:ext cx="8991600" cy="2309801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Book a Free MINI COACHING Session TO GET YOUR QUESTIONS ANSWERED:</a:t>
            </a:r>
            <a:br>
              <a:rPr lang="en-US" dirty="0"/>
            </a:br>
            <a:br>
              <a:rPr lang="en-US" dirty="0"/>
            </a:br>
            <a:r>
              <a:rPr lang="en-US" sz="3100" cap="none" dirty="0" err="1">
                <a:solidFill>
                  <a:schemeClr val="accent1"/>
                </a:solidFill>
                <a:latin typeface="system-ui"/>
              </a:rPr>
              <a:t>go.enablesnp.com</a:t>
            </a:r>
            <a:r>
              <a:rPr lang="en-US" sz="3100" cap="none" dirty="0">
                <a:solidFill>
                  <a:schemeClr val="accent1"/>
                </a:solidFill>
                <a:latin typeface="system-ui"/>
              </a:rPr>
              <a:t>/mini-coaching-session-free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311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6499" y="179992"/>
            <a:ext cx="112389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920"/>
              </a:lnSpc>
            </a:pPr>
            <a:r>
              <a:rPr lang="en-US" sz="32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Let me introduce you to Lauren &amp; Katlin from Virginia.</a:t>
            </a:r>
          </a:p>
        </p:txBody>
      </p:sp>
      <p:sp>
        <p:nvSpPr>
          <p:cNvPr id="3" name="Freeform 3"/>
          <p:cNvSpPr/>
          <p:nvPr/>
        </p:nvSpPr>
        <p:spPr>
          <a:xfrm>
            <a:off x="10204456" y="6079523"/>
            <a:ext cx="1773437" cy="620218"/>
          </a:xfrm>
          <a:custGeom>
            <a:avLst/>
            <a:gdLst/>
            <a:ahLst/>
            <a:cxnLst/>
            <a:rect l="l" t="t" r="r" b="b"/>
            <a:pathLst>
              <a:path w="2660155" h="930327">
                <a:moveTo>
                  <a:pt x="0" y="0"/>
                </a:moveTo>
                <a:lnTo>
                  <a:pt x="2660154" y="0"/>
                </a:lnTo>
                <a:lnTo>
                  <a:pt x="2660154" y="930328"/>
                </a:lnTo>
                <a:lnTo>
                  <a:pt x="0" y="930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" y="1360208"/>
            <a:ext cx="7066335" cy="4719315"/>
          </a:xfrm>
          <a:custGeom>
            <a:avLst/>
            <a:gdLst/>
            <a:ahLst/>
            <a:cxnLst/>
            <a:rect l="l" t="t" r="r" b="b"/>
            <a:pathLst>
              <a:path w="10599503" h="7078973">
                <a:moveTo>
                  <a:pt x="0" y="0"/>
                </a:moveTo>
                <a:lnTo>
                  <a:pt x="10599503" y="0"/>
                </a:lnTo>
                <a:lnTo>
                  <a:pt x="10599503" y="7078973"/>
                </a:lnTo>
                <a:lnTo>
                  <a:pt x="0" y="70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43682" y="819150"/>
            <a:ext cx="4634211" cy="520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they first found us, they felt hopeless trying to plan for their young son’s future. </a:t>
            </a:r>
          </a:p>
          <a:p>
            <a:pPr defTabSz="609630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609630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the moving pieces of the financial and estate planning processes felt overwhelming and confusing.</a:t>
            </a:r>
          </a:p>
          <a:p>
            <a:pPr defTabSz="609630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609630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They didn’t know how to start securing their family’s future.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6499" y="179992"/>
            <a:ext cx="112389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920"/>
              </a:lnSpc>
            </a:pPr>
            <a:r>
              <a:rPr lang="en-US" sz="32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Let me introduce you to Lauren &amp; Katlin from Virginia.</a:t>
            </a:r>
          </a:p>
        </p:txBody>
      </p:sp>
      <p:sp>
        <p:nvSpPr>
          <p:cNvPr id="3" name="Freeform 3"/>
          <p:cNvSpPr/>
          <p:nvPr/>
        </p:nvSpPr>
        <p:spPr>
          <a:xfrm>
            <a:off x="10204456" y="6079523"/>
            <a:ext cx="1773437" cy="620218"/>
          </a:xfrm>
          <a:custGeom>
            <a:avLst/>
            <a:gdLst/>
            <a:ahLst/>
            <a:cxnLst/>
            <a:rect l="l" t="t" r="r" b="b"/>
            <a:pathLst>
              <a:path w="2660155" h="930327">
                <a:moveTo>
                  <a:pt x="0" y="0"/>
                </a:moveTo>
                <a:lnTo>
                  <a:pt x="2660154" y="0"/>
                </a:lnTo>
                <a:lnTo>
                  <a:pt x="2660154" y="930328"/>
                </a:lnTo>
                <a:lnTo>
                  <a:pt x="0" y="930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" y="1360208"/>
            <a:ext cx="7066335" cy="4719315"/>
          </a:xfrm>
          <a:custGeom>
            <a:avLst/>
            <a:gdLst/>
            <a:ahLst/>
            <a:cxnLst/>
            <a:rect l="l" t="t" r="r" b="b"/>
            <a:pathLst>
              <a:path w="10599503" h="7078973">
                <a:moveTo>
                  <a:pt x="0" y="0"/>
                </a:moveTo>
                <a:lnTo>
                  <a:pt x="10599503" y="0"/>
                </a:lnTo>
                <a:lnTo>
                  <a:pt x="10599503" y="7078973"/>
                </a:lnTo>
                <a:lnTo>
                  <a:pt x="0" y="70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43682" y="1012032"/>
            <a:ext cx="4634211" cy="476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connecting with our team, Lauren said she felt hope for the first time. </a:t>
            </a:r>
          </a:p>
          <a:p>
            <a:pPr defTabSz="609630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609630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developing a plan to prepare and protect their son, the heavy burden that Lauren had felt was lifted, and she finally had peace of mind knowing her son’s future was secure.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04456" y="6079523"/>
            <a:ext cx="1773437" cy="620218"/>
          </a:xfrm>
          <a:custGeom>
            <a:avLst/>
            <a:gdLst/>
            <a:ahLst/>
            <a:cxnLst/>
            <a:rect l="l" t="t" r="r" b="b"/>
            <a:pathLst>
              <a:path w="2660155" h="930327">
                <a:moveTo>
                  <a:pt x="0" y="0"/>
                </a:moveTo>
                <a:lnTo>
                  <a:pt x="2660154" y="0"/>
                </a:lnTo>
                <a:lnTo>
                  <a:pt x="2660154" y="930328"/>
                </a:lnTo>
                <a:lnTo>
                  <a:pt x="0" y="930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19086" y="802164"/>
            <a:ext cx="5593295" cy="5587468"/>
          </a:xfrm>
          <a:custGeom>
            <a:avLst/>
            <a:gdLst/>
            <a:ahLst/>
            <a:cxnLst/>
            <a:rect l="l" t="t" r="r" b="b"/>
            <a:pathLst>
              <a:path w="8389942" h="8381202">
                <a:moveTo>
                  <a:pt x="0" y="0"/>
                </a:moveTo>
                <a:lnTo>
                  <a:pt x="8389942" y="0"/>
                </a:lnTo>
                <a:lnTo>
                  <a:pt x="8389942" y="8381202"/>
                </a:lnTo>
                <a:lnTo>
                  <a:pt x="0" y="838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" r="-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6550" y="111126"/>
            <a:ext cx="112389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32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Let me introduce you to Josh &amp; Heather from California.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96000" y="619126"/>
            <a:ext cx="5619450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040"/>
              </a:lnSpc>
            </a:pPr>
            <a:r>
              <a:rPr lang="en-US" sz="25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may recognize them as the founders of The Lucky Few podcast.</a:t>
            </a:r>
          </a:p>
          <a:p>
            <a:pPr algn="ctr" defTabSz="609630">
              <a:lnSpc>
                <a:spcPts val="3040"/>
              </a:lnSpc>
            </a:pPr>
            <a:endParaRPr lang="en-US" sz="25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09630">
              <a:lnSpc>
                <a:spcPts val="3040"/>
              </a:lnSpc>
            </a:pPr>
            <a:r>
              <a:rPr lang="en-US" sz="25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They adopted three children, two with Down syndrome, and were afraid of making mistakes, so they just kept putting off planning.</a:t>
            </a:r>
          </a:p>
          <a:p>
            <a:pPr algn="ctr" defTabSz="609630">
              <a:lnSpc>
                <a:spcPts val="3040"/>
              </a:lnSpc>
            </a:pPr>
            <a:endParaRPr lang="en-US" sz="25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09630">
              <a:lnSpc>
                <a:spcPts val="3040"/>
              </a:lnSpc>
            </a:pPr>
            <a:r>
              <a:rPr lang="en-US" sz="25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Josh didn’t feel like he had access to a knowledgeable team who really understood what his family needed.</a:t>
            </a:r>
          </a:p>
          <a:p>
            <a:pPr algn="ctr" defTabSz="609630">
              <a:lnSpc>
                <a:spcPts val="3040"/>
              </a:lnSpc>
            </a:pPr>
            <a:endParaRPr lang="en-US" sz="25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09630">
              <a:lnSpc>
                <a:spcPts val="3040"/>
              </a:lnSpc>
            </a:pPr>
            <a:r>
              <a:rPr lang="en-US" sz="25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Then they found us and everything changed for their family.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830AB4-A216-1DE6-13FB-A36155E89C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0" y="0"/>
            <a:ext cx="4800600" cy="686821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015603-B2D0-5B56-C3F4-CDEC915F2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445" y="316629"/>
            <a:ext cx="5116347" cy="546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67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04456" y="6079523"/>
            <a:ext cx="1773437" cy="620218"/>
          </a:xfrm>
          <a:custGeom>
            <a:avLst/>
            <a:gdLst/>
            <a:ahLst/>
            <a:cxnLst/>
            <a:rect l="l" t="t" r="r" b="b"/>
            <a:pathLst>
              <a:path w="2660155" h="930327">
                <a:moveTo>
                  <a:pt x="0" y="0"/>
                </a:moveTo>
                <a:lnTo>
                  <a:pt x="2660154" y="0"/>
                </a:lnTo>
                <a:lnTo>
                  <a:pt x="2660154" y="930328"/>
                </a:lnTo>
                <a:lnTo>
                  <a:pt x="0" y="930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19086" y="802164"/>
            <a:ext cx="5593295" cy="5587468"/>
          </a:xfrm>
          <a:custGeom>
            <a:avLst/>
            <a:gdLst/>
            <a:ahLst/>
            <a:cxnLst/>
            <a:rect l="l" t="t" r="r" b="b"/>
            <a:pathLst>
              <a:path w="8389942" h="8381202">
                <a:moveTo>
                  <a:pt x="0" y="0"/>
                </a:moveTo>
                <a:lnTo>
                  <a:pt x="8389942" y="0"/>
                </a:lnTo>
                <a:lnTo>
                  <a:pt x="8389942" y="8381202"/>
                </a:lnTo>
                <a:lnTo>
                  <a:pt x="0" y="838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" r="-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6550" y="111126"/>
            <a:ext cx="112389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32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Let me introduce you to Josh &amp; Heather from California.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96000" y="1403049"/>
            <a:ext cx="5619450" cy="390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partnering with us, the Avis family’s lives were transformed...</a:t>
            </a:r>
          </a:p>
          <a:p>
            <a:pPr algn="ctr" defTabSz="609630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09630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Josh put it:</a:t>
            </a:r>
          </a:p>
          <a:p>
            <a:pPr algn="ctr" defTabSz="609630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09630">
              <a:lnSpc>
                <a:spcPts val="3360"/>
              </a:lnSpc>
            </a:pPr>
            <a:r>
              <a:rPr lang="en-US" sz="2800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'We can finally sleep at night because we have a team guiding us so we don’t make mistakes that will jeopardize our family’s future.’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04456" y="6079523"/>
            <a:ext cx="1773437" cy="620218"/>
          </a:xfrm>
          <a:custGeom>
            <a:avLst/>
            <a:gdLst/>
            <a:ahLst/>
            <a:cxnLst/>
            <a:rect l="l" t="t" r="r" b="b"/>
            <a:pathLst>
              <a:path w="2660155" h="930327">
                <a:moveTo>
                  <a:pt x="0" y="0"/>
                </a:moveTo>
                <a:lnTo>
                  <a:pt x="2660154" y="0"/>
                </a:lnTo>
                <a:lnTo>
                  <a:pt x="2660154" y="930328"/>
                </a:lnTo>
                <a:lnTo>
                  <a:pt x="0" y="930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19086" y="802164"/>
            <a:ext cx="5593295" cy="5587468"/>
          </a:xfrm>
          <a:custGeom>
            <a:avLst/>
            <a:gdLst/>
            <a:ahLst/>
            <a:cxnLst/>
            <a:rect l="l" t="t" r="r" b="b"/>
            <a:pathLst>
              <a:path w="8389942" h="8381202">
                <a:moveTo>
                  <a:pt x="0" y="0"/>
                </a:moveTo>
                <a:lnTo>
                  <a:pt x="8389942" y="0"/>
                </a:lnTo>
                <a:lnTo>
                  <a:pt x="8389942" y="8381202"/>
                </a:lnTo>
                <a:lnTo>
                  <a:pt x="0" y="838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6550" y="88900"/>
            <a:ext cx="11238900" cy="52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4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Let me introduce you to John &amp; Carly from Texas.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96000" y="749300"/>
            <a:ext cx="5619450" cy="5475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80"/>
              </a:lnSpc>
            </a:pPr>
            <a:r>
              <a:rPr lang="en-US" sz="27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They had also adopted two children with different abilities.</a:t>
            </a:r>
          </a:p>
          <a:p>
            <a:pPr algn="ctr" defTabSz="609630">
              <a:lnSpc>
                <a:spcPts val="3280"/>
              </a:lnSpc>
            </a:pPr>
            <a:endParaRPr lang="en-US" sz="27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09630">
              <a:lnSpc>
                <a:spcPts val="3280"/>
              </a:lnSpc>
            </a:pPr>
            <a:r>
              <a:rPr lang="en-US" sz="27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They started their planning journey by googling for answers but every search left them feeling more lost -- with no one to turn to for real guidance.</a:t>
            </a:r>
          </a:p>
          <a:p>
            <a:pPr algn="ctr" defTabSz="609630">
              <a:lnSpc>
                <a:spcPts val="3280"/>
              </a:lnSpc>
            </a:pPr>
            <a:endParaRPr lang="en-US" sz="27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09630">
              <a:lnSpc>
                <a:spcPts val="3280"/>
              </a:lnSpc>
            </a:pPr>
            <a:r>
              <a:rPr lang="en-US" sz="27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working with us, they didn’t just create a plan—they found peace, clarity, and a renewed sense of direction.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04456" y="6079523"/>
            <a:ext cx="1773437" cy="620218"/>
          </a:xfrm>
          <a:custGeom>
            <a:avLst/>
            <a:gdLst/>
            <a:ahLst/>
            <a:cxnLst/>
            <a:rect l="l" t="t" r="r" b="b"/>
            <a:pathLst>
              <a:path w="2660155" h="930327">
                <a:moveTo>
                  <a:pt x="0" y="0"/>
                </a:moveTo>
                <a:lnTo>
                  <a:pt x="2660154" y="0"/>
                </a:lnTo>
                <a:lnTo>
                  <a:pt x="2660154" y="930328"/>
                </a:lnTo>
                <a:lnTo>
                  <a:pt x="0" y="930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19086" y="802164"/>
            <a:ext cx="5593295" cy="5587468"/>
          </a:xfrm>
          <a:custGeom>
            <a:avLst/>
            <a:gdLst/>
            <a:ahLst/>
            <a:cxnLst/>
            <a:rect l="l" t="t" r="r" b="b"/>
            <a:pathLst>
              <a:path w="8389942" h="8381202">
                <a:moveTo>
                  <a:pt x="0" y="0"/>
                </a:moveTo>
                <a:lnTo>
                  <a:pt x="8389942" y="0"/>
                </a:lnTo>
                <a:lnTo>
                  <a:pt x="8389942" y="8381202"/>
                </a:lnTo>
                <a:lnTo>
                  <a:pt x="0" y="838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6550" y="88900"/>
            <a:ext cx="11238900" cy="52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4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Let me introduce you to John &amp; Carly from Texas.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96000" y="1083575"/>
            <a:ext cx="5619450" cy="390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Now, John says:</a:t>
            </a:r>
          </a:p>
          <a:p>
            <a:pPr algn="ctr" defTabSz="609630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09630">
              <a:lnSpc>
                <a:spcPts val="3360"/>
              </a:lnSpc>
            </a:pPr>
            <a:r>
              <a:rPr lang="en-US" sz="2800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'We have a relationship we can rely on to give us sound guidance in many aspects of our lives -- not just for our children and their future needs, but for our family business, and retirement goals, too.’</a:t>
            </a:r>
          </a:p>
          <a:p>
            <a:pPr algn="ctr" defTabSz="609630">
              <a:lnSpc>
                <a:spcPts val="3360"/>
              </a:lnSpc>
            </a:pPr>
            <a:endParaRPr lang="en-US" sz="2800" i="1">
              <a:solidFill>
                <a:srgbClr val="000000"/>
              </a:solidFill>
              <a:latin typeface="Arial Italics"/>
              <a:ea typeface="Arial Italics"/>
              <a:cs typeface="Arial Italics"/>
              <a:sym typeface="Arial Itali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3CD8F5-5A8E-9F8E-7F53-E0520F487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539"/>
            <a:ext cx="12192000" cy="691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94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F32C6E-9A77-30DB-7DD7-3F19B347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64"/>
            <a:ext cx="12162692" cy="68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12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CA12A-ED65-540E-F7A6-97D9F4043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78"/>
            <a:ext cx="12172548" cy="68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8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B93C54-F50C-CA6E-B9F8-A205F467D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78"/>
            <a:ext cx="12172548" cy="68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09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EAA108-97DB-6404-B4D7-89B4E12BE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660"/>
            <a:ext cx="12174877" cy="68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0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2627-3675-788B-9A2D-18F57906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760784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3C6CF-295E-5644-A8B3-7257D735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34816"/>
            <a:ext cx="8991600" cy="2309801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Book a Free MINI COACHING Session TO GET YOUR QUESTIONS ANSWERED:</a:t>
            </a:r>
            <a:br>
              <a:rPr lang="en-US" dirty="0"/>
            </a:br>
            <a:br>
              <a:rPr lang="en-US" dirty="0"/>
            </a:br>
            <a:r>
              <a:rPr lang="en-US" sz="3100" cap="none" dirty="0" err="1">
                <a:solidFill>
                  <a:schemeClr val="accent1"/>
                </a:solidFill>
                <a:latin typeface="system-ui"/>
              </a:rPr>
              <a:t>go.enablesnp.com</a:t>
            </a:r>
            <a:r>
              <a:rPr lang="en-US" sz="3100" cap="none" dirty="0">
                <a:solidFill>
                  <a:schemeClr val="accent1"/>
                </a:solidFill>
                <a:latin typeface="system-ui"/>
              </a:rPr>
              <a:t>/mini-coaching-session-free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0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66" y="364345"/>
            <a:ext cx="4346825" cy="6078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955" y="364345"/>
            <a:ext cx="4602879" cy="6078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5117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2627-3675-788B-9A2D-18F57906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CA2F9-1732-85EF-F5E0-C49DC44F4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69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62812-EDEA-AFEF-44EC-2E0D5B2A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642" y="195985"/>
            <a:ext cx="3884325" cy="1045029"/>
          </a:xfrm>
        </p:spPr>
        <p:txBody>
          <a:bodyPr>
            <a:normAutofit/>
          </a:bodyPr>
          <a:lstStyle/>
          <a:p>
            <a:pPr algn="ctr"/>
            <a:r>
              <a:rPr lang="en-US" sz="2000" b="1" i="0" dirty="0">
                <a:effectLst/>
                <a:latin typeface="Lato" panose="020F0502020204030203" pitchFamily="34" charset="0"/>
              </a:rPr>
              <a:t>Join Our FREE Facebook™ Group for Families with Children with Special Needs Today!</a:t>
            </a:r>
            <a:endParaRPr lang="en-US" sz="2000" b="0" i="0" dirty="0">
              <a:effectLst/>
              <a:latin typeface="Lato" panose="020F0502020204030203" pitchFamily="34" charset="0"/>
            </a:endParaRPr>
          </a:p>
        </p:txBody>
      </p:sp>
      <p:pic>
        <p:nvPicPr>
          <p:cNvPr id="10" name="Content Placeholder 9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9024AF64-204B-6DF1-13C8-CAB6D24AE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242" r="10881"/>
          <a:stretch/>
        </p:blipFill>
        <p:spPr>
          <a:xfrm>
            <a:off x="0" y="0"/>
            <a:ext cx="7123610" cy="6858000"/>
          </a:xfrm>
        </p:spPr>
      </p:pic>
      <p:pic>
        <p:nvPicPr>
          <p:cNvPr id="1028" name="Picture 4" descr="Curved Left Arrow Icon - Free PNG &amp; SVG 604181 - Noun Project">
            <a:extLst>
              <a:ext uri="{FF2B5EF4-FFF2-40B4-BE49-F238E27FC236}">
                <a16:creationId xmlns:a16="http://schemas.microsoft.com/office/drawing/2014/main" id="{E4C54E32-D550-5B25-8DAC-EA4E9D3D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126">
            <a:off x="7256404" y="1197465"/>
            <a:ext cx="918477" cy="9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0D4E1-9AF4-A707-74C6-D00B2F476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460" y="3243381"/>
            <a:ext cx="3194595" cy="3205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3CDD9-CAD1-8E03-7E43-090D7AC531DA}"/>
              </a:ext>
            </a:extLst>
          </p:cNvPr>
          <p:cNvSpPr txBox="1"/>
          <p:nvPr/>
        </p:nvSpPr>
        <p:spPr>
          <a:xfrm>
            <a:off x="7419625" y="2333685"/>
            <a:ext cx="44763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solidFill>
                  <a:srgbClr val="DA1616"/>
                </a:solidFill>
                <a:effectLst/>
                <a:latin typeface="Gentium Basic"/>
              </a:rPr>
              <a:t>Inside The Group, You'll...</a:t>
            </a:r>
            <a:endParaRPr lang="en-US" b="0" i="0" dirty="0">
              <a:solidFill>
                <a:srgbClr val="DA1616"/>
              </a:solidFill>
              <a:effectLst/>
              <a:latin typeface="Gentium Basic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Gentium Basic"/>
              </a:rPr>
              <a:t>Get access to live weekly interactive training sessions with Chartered Special Needs Consultants where you can get your planning-related questions answered in real-time...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Gentium Basic"/>
              </a:rPr>
              <a:t>Receive free special needs planning resources -- self-assessment tools, financial calculators, quick start guides, cheat sheets, and more...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Gentium Basic"/>
              </a:rPr>
              <a:t>Learn financial &amp; legal strategies that you can easily implement to enhance your family's security and peace of mind today and for the future...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Gentium Basic"/>
              </a:rPr>
              <a:t>Connect with other amazing parents, siblings, caregivers, and service providers...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Gentium Basic"/>
              </a:rPr>
              <a:t>AND SO MUCH MORE!</a:t>
            </a:r>
            <a:endParaRPr lang="en-US" b="0" i="0" dirty="0">
              <a:solidFill>
                <a:srgbClr val="333333"/>
              </a:solidFill>
              <a:effectLst/>
              <a:latin typeface="Gentium Basic"/>
            </a:endParaRPr>
          </a:p>
        </p:txBody>
      </p:sp>
    </p:spTree>
    <p:extLst>
      <p:ext uri="{BB962C8B-B14F-4D97-AF65-F5344CB8AC3E}">
        <p14:creationId xmlns:p14="http://schemas.microsoft.com/office/powerpoint/2010/main" val="172001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9EDF-5EEE-700E-6EBE-69FCBC8B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What are your </a:t>
            </a:r>
            <a:r>
              <a:rPr lang="en-US" sz="2000" b="1" dirty="0"/>
              <a:t>top 2</a:t>
            </a:r>
            <a:r>
              <a:rPr lang="en-US" sz="2000" dirty="0"/>
              <a:t> Special Needs Planning Questions you came to get answered tonight?</a:t>
            </a:r>
          </a:p>
        </p:txBody>
      </p:sp>
      <p:pic>
        <p:nvPicPr>
          <p:cNvPr id="5" name="Content Placeholder 4" descr="A stack of lined paper on a wood surface&#10;&#10;Description automatically generated">
            <a:extLst>
              <a:ext uri="{FF2B5EF4-FFF2-40B4-BE49-F238E27FC236}">
                <a16:creationId xmlns:a16="http://schemas.microsoft.com/office/drawing/2014/main" id="{378D4744-6210-C673-5C55-E5B26C192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69519" y="2638425"/>
            <a:ext cx="4652962" cy="31019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8B14B4-8259-C87D-3799-ABA397C86B52}"/>
              </a:ext>
            </a:extLst>
          </p:cNvPr>
          <p:cNvSpPr txBox="1"/>
          <p:nvPr/>
        </p:nvSpPr>
        <p:spPr>
          <a:xfrm>
            <a:off x="1083166" y="3219916"/>
            <a:ext cx="22959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Write them down on the note card we’ve provided.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 will collect them soon.</a:t>
            </a:r>
          </a:p>
        </p:txBody>
      </p:sp>
    </p:spTree>
    <p:extLst>
      <p:ext uri="{BB962C8B-B14F-4D97-AF65-F5344CB8AC3E}">
        <p14:creationId xmlns:p14="http://schemas.microsoft.com/office/powerpoint/2010/main" val="16999029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0A53D-C659-82FA-5A57-8ADA47F9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Traditional Planning Process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D7553-A9F0-CAAD-DD68-3AC0A41EE403}"/>
              </a:ext>
            </a:extLst>
          </p:cNvPr>
          <p:cNvSpPr txBox="1"/>
          <p:nvPr/>
        </p:nvSpPr>
        <p:spPr>
          <a:xfrm>
            <a:off x="1986083" y="3793580"/>
            <a:ext cx="821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Tells you what you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need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 do.</a:t>
            </a:r>
          </a:p>
        </p:txBody>
      </p:sp>
    </p:spTree>
    <p:extLst>
      <p:ext uri="{BB962C8B-B14F-4D97-AF65-F5344CB8AC3E}">
        <p14:creationId xmlns:p14="http://schemas.microsoft.com/office/powerpoint/2010/main" val="4004056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4845F7-0D16-D10E-4935-56154B31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Planning</a:t>
            </a:r>
          </a:p>
        </p:txBody>
      </p:sp>
    </p:spTree>
    <p:extLst>
      <p:ext uri="{BB962C8B-B14F-4D97-AF65-F5344CB8AC3E}">
        <p14:creationId xmlns:p14="http://schemas.microsoft.com/office/powerpoint/2010/main" val="4929214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4354973-312B-F08E-B9AE-F2BBCFDF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Legal/Estate Planning</a:t>
            </a:r>
          </a:p>
        </p:txBody>
      </p:sp>
    </p:spTree>
    <p:extLst>
      <p:ext uri="{BB962C8B-B14F-4D97-AF65-F5344CB8AC3E}">
        <p14:creationId xmlns:p14="http://schemas.microsoft.com/office/powerpoint/2010/main" val="703833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4354973-312B-F08E-B9AE-F2BBCFDF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Your Plan</a:t>
            </a:r>
          </a:p>
        </p:txBody>
      </p:sp>
    </p:spTree>
    <p:extLst>
      <p:ext uri="{BB962C8B-B14F-4D97-AF65-F5344CB8AC3E}">
        <p14:creationId xmlns:p14="http://schemas.microsoft.com/office/powerpoint/2010/main" val="3130547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1 person, smiling, plant and in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18"/>
            <a:ext cx="5450774" cy="673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464135" y="1120676"/>
            <a:ext cx="4817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</a:rPr>
              <a:t>Everyone has the </a:t>
            </a:r>
            <a:r>
              <a:rPr lang="en-US" sz="4800" b="1" dirty="0">
                <a:solidFill>
                  <a:srgbClr val="7030A0"/>
                </a:solidFill>
              </a:rPr>
              <a:t>ability </a:t>
            </a:r>
          </a:p>
          <a:p>
            <a:pPr algn="ctr"/>
            <a:r>
              <a:rPr lang="en-US" sz="4800" dirty="0">
                <a:solidFill>
                  <a:srgbClr val="7030A0"/>
                </a:solidFill>
              </a:rPr>
              <a:t>to be impactful.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D44B0-5860-A50A-E447-F3D33E0D0C0E}"/>
              </a:ext>
            </a:extLst>
          </p:cNvPr>
          <p:cNvSpPr txBox="1"/>
          <p:nvPr/>
        </p:nvSpPr>
        <p:spPr>
          <a:xfrm>
            <a:off x="7127174" y="4177146"/>
            <a:ext cx="3491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Isn’t that what you </a:t>
            </a:r>
            <a:r>
              <a:rPr lang="en-US" sz="3200" b="1" i="1" dirty="0"/>
              <a:t>want</a:t>
            </a:r>
            <a:r>
              <a:rPr lang="en-US" sz="3200" i="1" dirty="0"/>
              <a:t> to plan for?</a:t>
            </a:r>
          </a:p>
        </p:txBody>
      </p:sp>
    </p:spTree>
    <p:extLst>
      <p:ext uri="{BB962C8B-B14F-4D97-AF65-F5344CB8AC3E}">
        <p14:creationId xmlns:p14="http://schemas.microsoft.com/office/powerpoint/2010/main" val="2721674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550" y="104173"/>
            <a:ext cx="11238900" cy="596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48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The Problem with Traditional Special Needs Planning </a:t>
            </a:r>
          </a:p>
          <a:p>
            <a:pPr algn="ctr">
              <a:lnSpc>
                <a:spcPts val="5760"/>
              </a:lnSpc>
            </a:pPr>
            <a:endParaRPr lang="en-US" sz="48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160"/>
              </a:lnSpc>
            </a:pPr>
            <a:r>
              <a:rPr lang="en-US" sz="3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Here’s the reality: </a:t>
            </a:r>
          </a:p>
          <a:p>
            <a:pPr algn="ctr">
              <a:lnSpc>
                <a:spcPts val="4160"/>
              </a:lnSpc>
            </a:pPr>
            <a:endParaRPr lang="en-US" sz="3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4160"/>
              </a:lnSpc>
            </a:pPr>
            <a:r>
              <a:rPr lang="en-US" sz="3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Traditional special needs planning is </a:t>
            </a:r>
            <a:r>
              <a:rPr lang="en-US" sz="34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broken</a:t>
            </a:r>
            <a:r>
              <a:rPr lang="en-US" sz="3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>
              <a:lnSpc>
                <a:spcPts val="4160"/>
              </a:lnSpc>
            </a:pPr>
            <a:endParaRPr lang="en-US" sz="3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4160"/>
              </a:lnSpc>
            </a:pPr>
            <a:r>
              <a:rPr lang="en-US" sz="3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focuses too much on what happens when parents are gone, but it doesn't address the real, day-to-day challenges families face today. </a:t>
            </a:r>
          </a:p>
        </p:txBody>
      </p:sp>
      <p:sp>
        <p:nvSpPr>
          <p:cNvPr id="3" name="Freeform 3"/>
          <p:cNvSpPr/>
          <p:nvPr/>
        </p:nvSpPr>
        <p:spPr>
          <a:xfrm>
            <a:off x="10204456" y="6079523"/>
            <a:ext cx="1773437" cy="620218"/>
          </a:xfrm>
          <a:custGeom>
            <a:avLst/>
            <a:gdLst/>
            <a:ahLst/>
            <a:cxnLst/>
            <a:rect l="l" t="t" r="r" b="b"/>
            <a:pathLst>
              <a:path w="2660155" h="930327">
                <a:moveTo>
                  <a:pt x="0" y="0"/>
                </a:moveTo>
                <a:lnTo>
                  <a:pt x="2660154" y="0"/>
                </a:lnTo>
                <a:lnTo>
                  <a:pt x="2660154" y="930328"/>
                </a:lnTo>
                <a:lnTo>
                  <a:pt x="0" y="930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0A53D-C659-82FA-5A57-8ADA47F9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 dirty="0"/>
              <a:t>Traditional Planning Process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7D28D9-54A6-0B53-C541-A9A8A9732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2400" dirty="0"/>
              <a:t>Shields money to prevent the disruption of government benefits</a:t>
            </a:r>
          </a:p>
          <a:p>
            <a:endParaRPr lang="en-US" sz="2400" dirty="0"/>
          </a:p>
          <a:p>
            <a:r>
              <a:rPr lang="en-US" sz="2400" dirty="0"/>
              <a:t>Allows your child to have more than $2,000 without losing access to government benefits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5A2C0-3FB4-A9FA-370C-45D200238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84" y="1084094"/>
            <a:ext cx="6922008" cy="47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8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0A53D-C659-82FA-5A57-8ADA47F9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Traditional Planning Process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7D28D9-54A6-0B53-C541-A9A8A9732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An effective way to protect against life’s unknowns</a:t>
            </a:r>
          </a:p>
          <a:p>
            <a:endParaRPr lang="en-US" sz="2400" dirty="0"/>
          </a:p>
          <a:p>
            <a:r>
              <a:rPr lang="en-US" sz="2400" dirty="0"/>
              <a:t>Allows you to efficiently move money from your estate into your child’s trust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FB14E-FB27-8581-5CC2-AFA4FAFB3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84" y="1075508"/>
            <a:ext cx="6922008" cy="48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20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rcel">
  <a:themeElements>
    <a:clrScheme name="ENABLE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00A2BB"/>
      </a:accent1>
      <a:accent2>
        <a:srgbClr val="FEC00F"/>
      </a:accent2>
      <a:accent3>
        <a:srgbClr val="EF4649"/>
      </a:accent3>
      <a:accent4>
        <a:srgbClr val="F26C43"/>
      </a:accent4>
      <a:accent5>
        <a:srgbClr val="24B36D"/>
      </a:accent5>
      <a:accent6>
        <a:srgbClr val="005C93"/>
      </a:accent6>
      <a:hlink>
        <a:srgbClr val="BB1B8D"/>
      </a:hlink>
      <a:folHlink>
        <a:srgbClr val="616366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</TotalTime>
  <Words>1440</Words>
  <Application>Microsoft Macintosh PowerPoint</Application>
  <PresentationFormat>Widescreen</PresentationFormat>
  <Paragraphs>226</Paragraphs>
  <Slides>56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Arial Bold</vt:lpstr>
      <vt:lpstr>Arial Italics</vt:lpstr>
      <vt:lpstr>Gentium Basic</vt:lpstr>
      <vt:lpstr>system-ui</vt:lpstr>
      <vt:lpstr>Aptos</vt:lpstr>
      <vt:lpstr>Aptos Display</vt:lpstr>
      <vt:lpstr>Arial</vt:lpstr>
      <vt:lpstr>Calibri</vt:lpstr>
      <vt:lpstr>Calibri Light</vt:lpstr>
      <vt:lpstr>Gill Sans MT</vt:lpstr>
      <vt:lpstr>Lato</vt:lpstr>
      <vt:lpstr>Office Theme</vt:lpstr>
      <vt:lpstr>Parcel</vt:lpstr>
      <vt:lpstr>1_Office Theme</vt:lpstr>
      <vt:lpstr>2_Office Theme</vt:lpstr>
      <vt:lpstr>What do you WANT your family’s future to look like?</vt:lpstr>
      <vt:lpstr>My Goals Tonight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Traditional Planning Process</vt:lpstr>
      <vt:lpstr>Traditional Planning Process</vt:lpstr>
      <vt:lpstr>Traditional Planning Process</vt:lpstr>
      <vt:lpstr>PowerPoint Presentation</vt:lpstr>
      <vt:lpstr>Special Needs Planning should help you get what you WANT from life, not just do what you need to do</vt:lpstr>
      <vt:lpstr>Vision Alignment Process</vt:lpstr>
      <vt:lpstr>What does “Abundance”  mean to you?</vt:lpstr>
      <vt:lpstr>What does An Abundant Life look like  for You?</vt:lpstr>
      <vt:lpstr>What does An Abundant Life look like  for You…</vt:lpstr>
      <vt:lpstr>What does An Abundant Life look like  for Your Child With Special needs?</vt:lpstr>
      <vt:lpstr>What does An Abundant Life look like  for Your Child With Special needs?</vt:lpstr>
      <vt:lpstr>Financial Planning Process</vt:lpstr>
      <vt:lpstr>Special Needs  Financial Calculator</vt:lpstr>
      <vt:lpstr>How to bridge the gap…</vt:lpstr>
      <vt:lpstr>Savings Vehicles</vt:lpstr>
      <vt:lpstr>PowerPoint Presentation</vt:lpstr>
      <vt:lpstr>Family Financial Strategies</vt:lpstr>
      <vt:lpstr>Estate Planning Process</vt:lpstr>
      <vt:lpstr>Family Estate Planning Strategies</vt:lpstr>
      <vt:lpstr>Guardianship Options</vt:lpstr>
      <vt:lpstr>Trustee</vt:lpstr>
      <vt:lpstr>Plan Communication Process</vt:lpstr>
      <vt:lpstr>Letter of Intent</vt:lpstr>
      <vt:lpstr>Make it easy for someone to say “YES” to being your loved one’s future guardian</vt:lpstr>
      <vt:lpstr>Future Support Team Meeting</vt:lpstr>
      <vt:lpstr>Special Needs Planning should help you get what you WANT from life, not just do what you need to do</vt:lpstr>
      <vt:lpstr>PowerPoint Presentation</vt:lpstr>
      <vt:lpstr>What does An Abundant Life look like  for your entire family?</vt:lpstr>
      <vt:lpstr>Book a Free MINI COACHING Session TO GET YOUR QUESTIONS ANSWERED:  go.enablesnp.com/mini-coaching-session-free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Book a Free MINI COACHING Session TO GET YOUR QUESTIONS ANSWERED:  go.enablesnp.com/mini-coaching-session-free</vt:lpstr>
      <vt:lpstr>APPENDIX</vt:lpstr>
      <vt:lpstr>Join Our FREE Facebook™ Group for Families with Children with Special Needs Today!</vt:lpstr>
      <vt:lpstr>What are your top 2 Special Needs Planning Questions you came to get answered tonight?</vt:lpstr>
      <vt:lpstr>Traditional Planning Process</vt:lpstr>
      <vt:lpstr>Financial Planning</vt:lpstr>
      <vt:lpstr>Legal/Estate Planning</vt:lpstr>
      <vt:lpstr>Communicating Your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Clark, Chelsea Jacqueline</dc:creator>
  <cp:lastModifiedBy>Cathy Galarneau</cp:lastModifiedBy>
  <cp:revision>19</cp:revision>
  <dcterms:created xsi:type="dcterms:W3CDTF">2024-03-20T11:54:15Z</dcterms:created>
  <dcterms:modified xsi:type="dcterms:W3CDTF">2025-02-26T15:52:29Z</dcterms:modified>
</cp:coreProperties>
</file>