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84" r:id="rId2"/>
    <p:sldId id="258" r:id="rId3"/>
    <p:sldId id="261" r:id="rId4"/>
    <p:sldId id="262" r:id="rId5"/>
    <p:sldId id="285" r:id="rId6"/>
    <p:sldId id="263" r:id="rId7"/>
    <p:sldId id="264" r:id="rId8"/>
    <p:sldId id="265" r:id="rId9"/>
    <p:sldId id="287" r:id="rId10"/>
    <p:sldId id="266" r:id="rId11"/>
    <p:sldId id="267" r:id="rId12"/>
    <p:sldId id="288" r:id="rId13"/>
    <p:sldId id="268" r:id="rId14"/>
    <p:sldId id="283" r:id="rId15"/>
    <p:sldId id="269" r:id="rId16"/>
    <p:sldId id="270" r:id="rId17"/>
    <p:sldId id="289" r:id="rId18"/>
    <p:sldId id="271" r:id="rId19"/>
    <p:sldId id="282" r:id="rId2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01F096-0A9B-4EFE-95B2-4F0BDD4E923E}" v="1" dt="2024-05-20T19:59:57.11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xfrm>
            <a:off x="1143000" y="685800"/>
            <a:ext cx="4572000" cy="3429000"/>
          </a:xfrm>
          <a:prstGeom prst="rect">
            <a:avLst/>
          </a:prstGeom>
        </p:spPr>
        <p:txBody>
          <a:bodyPr/>
          <a:lstStyle/>
          <a:p>
            <a:endParaRPr/>
          </a:p>
        </p:txBody>
      </p:sp>
      <p:sp>
        <p:nvSpPr>
          <p:cNvPr id="248" name="Shape 2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2E55A5"/>
        </a:solidFill>
        <a:effectLst/>
      </p:bgPr>
    </p:bg>
    <p:spTree>
      <p:nvGrpSpPr>
        <p:cNvPr id="1" name=""/>
        <p:cNvGrpSpPr/>
        <p:nvPr/>
      </p:nvGrpSpPr>
      <p:grpSpPr>
        <a:xfrm>
          <a:off x="0" y="0"/>
          <a:ext cx="0" cy="0"/>
          <a:chOff x="0" y="0"/>
          <a:chExt cx="0" cy="0"/>
        </a:xfrm>
      </p:grpSpPr>
      <p:pic>
        <p:nvPicPr>
          <p:cNvPr id="12" name="Picture 2" descr="Picture 2"/>
          <p:cNvPicPr>
            <a:picLocks noChangeAspect="1"/>
          </p:cNvPicPr>
          <p:nvPr/>
        </p:nvPicPr>
        <p:blipFill>
          <a:blip r:embed="rId2"/>
          <a:srcRect l="13043" r="48761"/>
          <a:stretch>
            <a:fillRect/>
          </a:stretch>
        </p:blipFill>
        <p:spPr>
          <a:xfrm>
            <a:off x="14604390" y="-524934"/>
            <a:ext cx="9855799" cy="14514725"/>
          </a:xfrm>
          <a:prstGeom prst="rect">
            <a:avLst/>
          </a:prstGeom>
          <a:ln w="12700">
            <a:miter lim="400000"/>
          </a:ln>
        </p:spPr>
      </p:pic>
      <p:sp>
        <p:nvSpPr>
          <p:cNvPr id="13" name="AutoShape 3"/>
          <p:cNvSpPr/>
          <p:nvPr/>
        </p:nvSpPr>
        <p:spPr>
          <a:xfrm>
            <a:off x="0" y="1012244"/>
            <a:ext cx="18288000" cy="12704"/>
          </a:xfrm>
          <a:prstGeom prst="rect">
            <a:avLst/>
          </a:prstGeom>
          <a:solidFill>
            <a:srgbClr val="FEFFFF"/>
          </a:solidFill>
          <a:ln w="12700">
            <a:miter lim="400000"/>
          </a:ln>
        </p:spPr>
        <p:txBody>
          <a:bodyPr lIns="50800" tIns="50800" rIns="50800" bIns="50800"/>
          <a:lstStyle/>
          <a:p>
            <a:pPr algn="l" defTabSz="914400">
              <a:defRPr sz="1800">
                <a:solidFill>
                  <a:srgbClr val="000000"/>
                </a:solidFill>
                <a:latin typeface="Calibri"/>
                <a:ea typeface="Calibri"/>
                <a:cs typeface="Calibri"/>
                <a:sym typeface="Calibri"/>
              </a:defRPr>
            </a:pPr>
            <a:endParaRPr/>
          </a:p>
        </p:txBody>
      </p:sp>
      <p:sp>
        <p:nvSpPr>
          <p:cNvPr id="14" name="AutoShape 4"/>
          <p:cNvSpPr/>
          <p:nvPr/>
        </p:nvSpPr>
        <p:spPr>
          <a:xfrm rot="16200000">
            <a:off x="586787" y="400050"/>
            <a:ext cx="63524" cy="1237093"/>
          </a:xfrm>
          <a:prstGeom prst="rect">
            <a:avLst/>
          </a:prstGeom>
          <a:solidFill>
            <a:srgbClr val="CCD6E0"/>
          </a:solidFill>
          <a:ln w="12700">
            <a:miter lim="400000"/>
          </a:ln>
        </p:spPr>
        <p:txBody>
          <a:bodyPr lIns="50800" tIns="50800" rIns="50800" bIns="50800"/>
          <a:lstStyle/>
          <a:p>
            <a:pPr algn="l" defTabSz="914400">
              <a:defRPr sz="1800">
                <a:solidFill>
                  <a:srgbClr val="000000"/>
                </a:solidFill>
                <a:latin typeface="Calibri"/>
                <a:ea typeface="Calibri"/>
                <a:cs typeface="Calibri"/>
                <a:sym typeface="Calibri"/>
              </a:defRPr>
            </a:pPr>
            <a:endParaRPr/>
          </a:p>
        </p:txBody>
      </p:sp>
      <p:pic>
        <p:nvPicPr>
          <p:cNvPr id="15" name="Picture 5" descr="Picture 5"/>
          <p:cNvPicPr>
            <a:picLocks noChangeAspect="1"/>
          </p:cNvPicPr>
          <p:nvPr/>
        </p:nvPicPr>
        <p:blipFill>
          <a:blip r:embed="rId3"/>
          <a:stretch>
            <a:fillRect/>
          </a:stretch>
        </p:blipFill>
        <p:spPr>
          <a:xfrm>
            <a:off x="1028700" y="1628500"/>
            <a:ext cx="11226460" cy="2857439"/>
          </a:xfrm>
          <a:prstGeom prst="rect">
            <a:avLst/>
          </a:prstGeom>
          <a:ln w="12700">
            <a:miter lim="400000"/>
          </a:ln>
        </p:spPr>
      </p:pic>
      <p:pic>
        <p:nvPicPr>
          <p:cNvPr id="16" name="Picture 6" descr="Picture 6"/>
          <p:cNvPicPr>
            <a:picLocks noChangeAspect="1"/>
          </p:cNvPicPr>
          <p:nvPr/>
        </p:nvPicPr>
        <p:blipFill>
          <a:blip r:embed="rId4"/>
          <a:stretch>
            <a:fillRect/>
          </a:stretch>
        </p:blipFill>
        <p:spPr>
          <a:xfrm>
            <a:off x="22873848" y="12231247"/>
            <a:ext cx="929040" cy="929040"/>
          </a:xfrm>
          <a:prstGeom prst="rect">
            <a:avLst/>
          </a:prstGeom>
          <a:ln w="12700">
            <a:miter lim="400000"/>
          </a:ln>
        </p:spPr>
      </p:pic>
      <p:sp>
        <p:nvSpPr>
          <p:cNvPr id="17" name="Presentation Title"/>
          <p:cNvSpPr txBox="1">
            <a:spLocks noGrp="1"/>
          </p:cNvSpPr>
          <p:nvPr>
            <p:ph type="title" hasCustomPrompt="1"/>
          </p:nvPr>
        </p:nvSpPr>
        <p:spPr>
          <a:xfrm>
            <a:off x="1358896" y="7146990"/>
            <a:ext cx="10275397" cy="3406281"/>
          </a:xfrm>
          <a:prstGeom prst="rect">
            <a:avLst/>
          </a:prstGeom>
        </p:spPr>
        <p:txBody>
          <a:bodyPr/>
          <a:lstStyle>
            <a:lvl1pPr>
              <a:defRPr sz="11600" spc="-232">
                <a:solidFill>
                  <a:srgbClr val="FFFFFF"/>
                </a:solidFill>
              </a:defRPr>
            </a:lvl1pPr>
          </a:lstStyle>
          <a:p>
            <a:r>
              <a:t>Presentation Title</a:t>
            </a:r>
          </a:p>
        </p:txBody>
      </p:sp>
      <p:sp>
        <p:nvSpPr>
          <p:cNvPr id="18" name="Body Level One…"/>
          <p:cNvSpPr txBox="1">
            <a:spLocks noGrp="1"/>
          </p:cNvSpPr>
          <p:nvPr>
            <p:ph type="body" sz="quarter" idx="1" hasCustomPrompt="1"/>
          </p:nvPr>
        </p:nvSpPr>
        <p:spPr>
          <a:xfrm>
            <a:off x="1358896" y="11033190"/>
            <a:ext cx="10275397" cy="1905004"/>
          </a:xfrm>
          <a:prstGeom prst="rect">
            <a:avLst/>
          </a:prstGeom>
        </p:spPr>
        <p:txBody>
          <a:bodyPr lIns="50800" tIns="50800" rIns="50800" bIns="50800"/>
          <a:lstStyle>
            <a:lvl1pPr>
              <a:defRPr>
                <a:solidFill>
                  <a:srgbClr val="F8A825"/>
                </a:solidFill>
              </a:defRPr>
            </a:lvl1pPr>
            <a:lvl2pPr marL="0" indent="0">
              <a:buSzTx/>
              <a:buNone/>
              <a:defRPr>
                <a:solidFill>
                  <a:srgbClr val="F8A825"/>
                </a:solidFill>
              </a:defRPr>
            </a:lvl2pPr>
            <a:lvl3pPr marL="0" indent="0">
              <a:buSzTx/>
              <a:buNone/>
              <a:defRPr>
                <a:solidFill>
                  <a:srgbClr val="F8A825"/>
                </a:solidFill>
              </a:defRPr>
            </a:lvl3pPr>
            <a:lvl4pPr marL="0" indent="0">
              <a:buSzTx/>
              <a:buNone/>
              <a:defRPr>
                <a:solidFill>
                  <a:srgbClr val="F8A825"/>
                </a:solidFill>
              </a:defRPr>
            </a:lvl4pPr>
            <a:lvl5pPr marL="0" indent="0">
              <a:buSzTx/>
              <a:buNone/>
              <a:defRPr>
                <a:solidFill>
                  <a:srgbClr val="F8A825"/>
                </a:solidFill>
              </a:defRPr>
            </a:lvl5pPr>
          </a:lstStyle>
          <a:p>
            <a:r>
              <a:t>Presentation Subtitle</a:t>
            </a:r>
          </a:p>
          <a:p>
            <a:pPr lvl="1"/>
            <a:endParaRPr/>
          </a:p>
          <a:p>
            <a:pPr lvl="2"/>
            <a:endParaRPr/>
          </a:p>
          <a:p>
            <a:pPr lvl="3"/>
            <a:endParaRPr/>
          </a:p>
          <a:p>
            <a:pPr lvl="4"/>
            <a:endParaRP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Photo">
    <p:spTree>
      <p:nvGrpSpPr>
        <p:cNvPr id="1" name=""/>
        <p:cNvGrpSpPr/>
        <p:nvPr/>
      </p:nvGrpSpPr>
      <p:grpSpPr>
        <a:xfrm>
          <a:off x="0" y="0"/>
          <a:ext cx="0" cy="0"/>
          <a:chOff x="0" y="0"/>
          <a:chExt cx="0" cy="0"/>
        </a:xfrm>
      </p:grpSpPr>
      <p:sp>
        <p:nvSpPr>
          <p:cNvPr id="26" name="Picture 3"/>
          <p:cNvSpPr>
            <a:spLocks noGrp="1"/>
          </p:cNvSpPr>
          <p:nvPr>
            <p:ph type="pic" idx="21"/>
          </p:nvPr>
        </p:nvSpPr>
        <p:spPr>
          <a:xfrm>
            <a:off x="-52502" y="-17774"/>
            <a:ext cx="13019800" cy="13751550"/>
          </a:xfrm>
          <a:prstGeom prst="rect">
            <a:avLst/>
          </a:prstGeom>
        </p:spPr>
        <p:txBody>
          <a:bodyPr lIns="91439" tIns="45719" rIns="91439" bIns="45719">
            <a:noAutofit/>
          </a:bodyPr>
          <a:lstStyle/>
          <a:p>
            <a:endParaRPr/>
          </a:p>
        </p:txBody>
      </p:sp>
      <p:grpSp>
        <p:nvGrpSpPr>
          <p:cNvPr id="29" name="Group 4"/>
          <p:cNvGrpSpPr/>
          <p:nvPr/>
        </p:nvGrpSpPr>
        <p:grpSpPr>
          <a:xfrm>
            <a:off x="-3" y="1060454"/>
            <a:ext cx="24384004" cy="84702"/>
            <a:chOff x="-1" y="-1"/>
            <a:chExt cx="24384003" cy="84701"/>
          </a:xfrm>
        </p:grpSpPr>
        <p:sp>
          <p:nvSpPr>
            <p:cNvPr id="27" name="AutoShape 5"/>
            <p:cNvSpPr/>
            <p:nvPr/>
          </p:nvSpPr>
          <p:spPr>
            <a:xfrm>
              <a:off x="0" y="33881"/>
              <a:ext cx="24384002" cy="16937"/>
            </a:xfrm>
            <a:prstGeom prst="rect">
              <a:avLst/>
            </a:pr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sp>
          <p:nvSpPr>
            <p:cNvPr id="28" name="AutoShape 6"/>
            <p:cNvSpPr/>
            <p:nvPr/>
          </p:nvSpPr>
          <p:spPr>
            <a:xfrm rot="16200000">
              <a:off x="782377" y="-782381"/>
              <a:ext cx="84702" cy="1649461"/>
            </a:xfrm>
            <a:prstGeom prst="rect">
              <a:avLst/>
            </a:prstGeom>
            <a:solidFill>
              <a:srgbClr val="CCD6E0"/>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grpSp>
      <p:grpSp>
        <p:nvGrpSpPr>
          <p:cNvPr id="32" name="Group 10"/>
          <p:cNvGrpSpPr/>
          <p:nvPr/>
        </p:nvGrpSpPr>
        <p:grpSpPr>
          <a:xfrm>
            <a:off x="22162629" y="12846055"/>
            <a:ext cx="489010" cy="489009"/>
            <a:chOff x="-1" y="0"/>
            <a:chExt cx="489009" cy="489007"/>
          </a:xfrm>
        </p:grpSpPr>
        <p:sp>
          <p:nvSpPr>
            <p:cNvPr id="30" name="Freeform 12"/>
            <p:cNvSpPr/>
            <p:nvPr/>
          </p:nvSpPr>
          <p:spPr>
            <a:xfrm>
              <a:off x="-2" y="-1"/>
              <a:ext cx="489010" cy="4890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31" name="Picture 13" descr="Picture 13"/>
            <p:cNvPicPr>
              <a:picLocks noChangeAspect="1"/>
            </p:cNvPicPr>
            <p:nvPr/>
          </p:nvPicPr>
          <p:blipFill>
            <a:blip r:embed="rId2"/>
            <a:stretch>
              <a:fillRect/>
            </a:stretch>
          </p:blipFill>
          <p:spPr>
            <a:xfrm rot="5400000">
              <a:off x="81500" y="81499"/>
              <a:ext cx="326008" cy="326008"/>
            </a:xfrm>
            <a:prstGeom prst="rect">
              <a:avLst/>
            </a:prstGeom>
            <a:ln w="12700" cap="flat">
              <a:noFill/>
              <a:miter lim="400000"/>
            </a:ln>
            <a:effectLst/>
          </p:spPr>
        </p:pic>
      </p:grpSp>
      <p:grpSp>
        <p:nvGrpSpPr>
          <p:cNvPr id="35" name="Group 14"/>
          <p:cNvGrpSpPr/>
          <p:nvPr/>
        </p:nvGrpSpPr>
        <p:grpSpPr>
          <a:xfrm>
            <a:off x="21513560" y="12846055"/>
            <a:ext cx="489011" cy="489012"/>
            <a:chOff x="-1" y="-1"/>
            <a:chExt cx="489010" cy="489010"/>
          </a:xfrm>
        </p:grpSpPr>
        <p:sp>
          <p:nvSpPr>
            <p:cNvPr id="33" name="Freeform 16"/>
            <p:cNvSpPr/>
            <p:nvPr/>
          </p:nvSpPr>
          <p:spPr>
            <a:xfrm rot="10800000">
              <a:off x="-2" y="-2"/>
              <a:ext cx="489012" cy="489012"/>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34" name="Picture 17" descr="Picture 17"/>
            <p:cNvPicPr>
              <a:picLocks noChangeAspect="1"/>
            </p:cNvPicPr>
            <p:nvPr/>
          </p:nvPicPr>
          <p:blipFill>
            <a:blip r:embed="rId2"/>
            <a:stretch>
              <a:fillRect/>
            </a:stretch>
          </p:blipFill>
          <p:spPr>
            <a:xfrm rot="16200000">
              <a:off x="81501" y="81501"/>
              <a:ext cx="326006" cy="326006"/>
            </a:xfrm>
            <a:prstGeom prst="rect">
              <a:avLst/>
            </a:prstGeom>
            <a:ln w="12700" cap="flat">
              <a:noFill/>
              <a:miter lim="400000"/>
            </a:ln>
            <a:effectLst/>
          </p:spPr>
        </p:pic>
      </p:grpSp>
      <p:sp>
        <p:nvSpPr>
          <p:cNvPr id="36" name="Title Text"/>
          <p:cNvSpPr txBox="1">
            <a:spLocks noGrp="1"/>
          </p:cNvSpPr>
          <p:nvPr>
            <p:ph type="title"/>
          </p:nvPr>
        </p:nvSpPr>
        <p:spPr>
          <a:xfrm>
            <a:off x="14547414" y="3780101"/>
            <a:ext cx="8210012" cy="1508919"/>
          </a:xfrm>
          <a:prstGeom prst="rect">
            <a:avLst/>
          </a:prstGeom>
        </p:spPr>
        <p:txBody>
          <a:bodyPr/>
          <a:lstStyle>
            <a:lvl1pPr>
              <a:defRPr sz="5500" spc="-110"/>
            </a:lvl1pPr>
          </a:lstStyle>
          <a:p>
            <a:r>
              <a:t>Title Text</a:t>
            </a:r>
          </a:p>
        </p:txBody>
      </p:sp>
      <p:sp>
        <p:nvSpPr>
          <p:cNvPr id="37" name="Body Level One…"/>
          <p:cNvSpPr txBox="1">
            <a:spLocks noGrp="1"/>
          </p:cNvSpPr>
          <p:nvPr>
            <p:ph type="body" sz="quarter" idx="1"/>
          </p:nvPr>
        </p:nvSpPr>
        <p:spPr>
          <a:xfrm>
            <a:off x="14528941" y="5370693"/>
            <a:ext cx="9179970" cy="5957957"/>
          </a:xfrm>
          <a:prstGeom prst="rect">
            <a:avLst/>
          </a:prstGeom>
        </p:spPr>
        <p:txBody>
          <a:bodyPr lIns="50800" tIns="50800" rIns="50800" bIns="50800"/>
          <a:lstStyle>
            <a:lvl1pPr defTabSz="2438337">
              <a:lnSpc>
                <a:spcPct val="90000"/>
              </a:lnSpc>
              <a:spcBef>
                <a:spcPts val="4500"/>
              </a:spcBef>
              <a:defRPr sz="3000" b="0"/>
            </a:lvl1pPr>
            <a:lvl2pPr marL="0" indent="0" defTabSz="2438337">
              <a:lnSpc>
                <a:spcPct val="90000"/>
              </a:lnSpc>
              <a:spcBef>
                <a:spcPts val="4500"/>
              </a:spcBef>
              <a:buSzTx/>
              <a:buNone/>
              <a:defRPr sz="3000" b="0"/>
            </a:lvl2pPr>
            <a:lvl3pPr marL="0" indent="0" defTabSz="2438337">
              <a:lnSpc>
                <a:spcPct val="90000"/>
              </a:lnSpc>
              <a:spcBef>
                <a:spcPts val="4500"/>
              </a:spcBef>
              <a:buSzTx/>
              <a:buNone/>
              <a:defRPr sz="3000" b="0"/>
            </a:lvl3pPr>
            <a:lvl4pPr marL="0" indent="0" defTabSz="2438337">
              <a:lnSpc>
                <a:spcPct val="90000"/>
              </a:lnSpc>
              <a:spcBef>
                <a:spcPts val="4500"/>
              </a:spcBef>
              <a:buSzTx/>
              <a:buNone/>
              <a:defRPr sz="3000" b="0"/>
            </a:lvl4pPr>
            <a:lvl5pPr marL="0" indent="0" defTabSz="2438337">
              <a:lnSpc>
                <a:spcPct val="90000"/>
              </a:lnSpc>
              <a:spcBef>
                <a:spcPts val="4500"/>
              </a:spcBef>
              <a:buSzTx/>
              <a:buNone/>
              <a:defRPr sz="3000" b="0"/>
            </a:lvl5pPr>
          </a:lstStyle>
          <a:p>
            <a:r>
              <a:t>Body Level One</a:t>
            </a:r>
          </a:p>
          <a:p>
            <a:pPr lvl="1"/>
            <a:r>
              <a:t>Body Level Two</a:t>
            </a:r>
          </a:p>
          <a:p>
            <a:pPr lvl="2"/>
            <a:r>
              <a:t>Body Level Three</a:t>
            </a:r>
          </a:p>
          <a:p>
            <a:pPr lvl="3"/>
            <a:r>
              <a:t>Body Level Four</a:t>
            </a:r>
          </a:p>
          <a:p>
            <a:pPr lvl="4"/>
            <a:r>
              <a:t>Body Level Five</a:t>
            </a:r>
          </a:p>
        </p:txBody>
      </p:sp>
      <p:pic>
        <p:nvPicPr>
          <p:cNvPr id="38" name="Lagerlof_Logos_Icon_L.png" descr="Lagerlof_Logos_Icon_L.png"/>
          <p:cNvPicPr>
            <a:picLocks noChangeAspect="1"/>
          </p:cNvPicPr>
          <p:nvPr/>
        </p:nvPicPr>
        <p:blipFill>
          <a:blip r:embed="rId3"/>
          <a:stretch>
            <a:fillRect/>
          </a:stretch>
        </p:blipFill>
        <p:spPr>
          <a:xfrm>
            <a:off x="22942922" y="12489905"/>
            <a:ext cx="907753" cy="907754"/>
          </a:xfrm>
          <a:prstGeom prst="rect">
            <a:avLst/>
          </a:prstGeom>
          <a:ln w="12700">
            <a:miter lim="400000"/>
          </a:ln>
        </p:spPr>
      </p:pic>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Photo Alt">
    <p:bg>
      <p:bgPr>
        <a:solidFill>
          <a:srgbClr val="2E55A5"/>
        </a:solidFill>
        <a:effectLst/>
      </p:bgPr>
    </p:bg>
    <p:spTree>
      <p:nvGrpSpPr>
        <p:cNvPr id="1" name=""/>
        <p:cNvGrpSpPr/>
        <p:nvPr/>
      </p:nvGrpSpPr>
      <p:grpSpPr>
        <a:xfrm>
          <a:off x="0" y="0"/>
          <a:ext cx="0" cy="0"/>
          <a:chOff x="0" y="0"/>
          <a:chExt cx="0" cy="0"/>
        </a:xfrm>
      </p:grpSpPr>
      <p:sp>
        <p:nvSpPr>
          <p:cNvPr id="46" name="Picture 3"/>
          <p:cNvSpPr>
            <a:spLocks noGrp="1"/>
          </p:cNvSpPr>
          <p:nvPr>
            <p:ph type="pic" idx="21"/>
          </p:nvPr>
        </p:nvSpPr>
        <p:spPr>
          <a:xfrm>
            <a:off x="1874772" y="-868463"/>
            <a:ext cx="22510961" cy="8856824"/>
          </a:xfrm>
          <a:prstGeom prst="rect">
            <a:avLst/>
          </a:prstGeom>
        </p:spPr>
        <p:txBody>
          <a:bodyPr lIns="91439" tIns="45719" rIns="91439" bIns="45719">
            <a:noAutofit/>
          </a:bodyPr>
          <a:lstStyle/>
          <a:p>
            <a:endParaRPr/>
          </a:p>
        </p:txBody>
      </p:sp>
      <p:grpSp>
        <p:nvGrpSpPr>
          <p:cNvPr id="49" name="Group 4"/>
          <p:cNvGrpSpPr/>
          <p:nvPr/>
        </p:nvGrpSpPr>
        <p:grpSpPr>
          <a:xfrm>
            <a:off x="1028695" y="-3"/>
            <a:ext cx="84702" cy="13716010"/>
            <a:chOff x="-1" y="0"/>
            <a:chExt cx="84701" cy="13716009"/>
          </a:xfrm>
        </p:grpSpPr>
        <p:sp>
          <p:nvSpPr>
            <p:cNvPr id="47" name="AutoShape 5"/>
            <p:cNvSpPr/>
            <p:nvPr/>
          </p:nvSpPr>
          <p:spPr>
            <a:xfrm>
              <a:off x="33879" y="1371601"/>
              <a:ext cx="16937" cy="12344408"/>
            </a:xfrm>
            <a:prstGeom prst="rect">
              <a:avLst/>
            </a:prstGeom>
            <a:solidFill>
              <a:srgbClr val="FEFFFF"/>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sp>
          <p:nvSpPr>
            <p:cNvPr id="48" name="AutoShape 6"/>
            <p:cNvSpPr/>
            <p:nvPr/>
          </p:nvSpPr>
          <p:spPr>
            <a:xfrm>
              <a:off x="-2" y="-1"/>
              <a:ext cx="84702" cy="1649461"/>
            </a:xfrm>
            <a:prstGeom prst="rect">
              <a:avLst/>
            </a:prstGeom>
            <a:solidFill>
              <a:srgbClr val="CCD6E0"/>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grpSp>
      <p:grpSp>
        <p:nvGrpSpPr>
          <p:cNvPr id="52" name="Group 13"/>
          <p:cNvGrpSpPr/>
          <p:nvPr/>
        </p:nvGrpSpPr>
        <p:grpSpPr>
          <a:xfrm>
            <a:off x="16770294" y="1028696"/>
            <a:ext cx="489010" cy="489009"/>
            <a:chOff x="-1" y="0"/>
            <a:chExt cx="489009" cy="489007"/>
          </a:xfrm>
        </p:grpSpPr>
        <p:sp>
          <p:nvSpPr>
            <p:cNvPr id="50" name="Freeform 15"/>
            <p:cNvSpPr/>
            <p:nvPr/>
          </p:nvSpPr>
          <p:spPr>
            <a:xfrm>
              <a:off x="-2" y="-1"/>
              <a:ext cx="489010" cy="4890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FEFFFF"/>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51" name="Picture 16" descr="Picture 16"/>
            <p:cNvPicPr>
              <a:picLocks noChangeAspect="1"/>
            </p:cNvPicPr>
            <p:nvPr/>
          </p:nvPicPr>
          <p:blipFill>
            <a:blip r:embed="rId2"/>
            <a:stretch>
              <a:fillRect/>
            </a:stretch>
          </p:blipFill>
          <p:spPr>
            <a:xfrm rot="5400000">
              <a:off x="81500" y="81499"/>
              <a:ext cx="326008" cy="326008"/>
            </a:xfrm>
            <a:prstGeom prst="rect">
              <a:avLst/>
            </a:prstGeom>
            <a:ln w="12700" cap="flat">
              <a:noFill/>
              <a:miter lim="400000"/>
            </a:ln>
            <a:effectLst/>
          </p:spPr>
        </p:pic>
      </p:grpSp>
      <p:grpSp>
        <p:nvGrpSpPr>
          <p:cNvPr id="55" name="Group 17"/>
          <p:cNvGrpSpPr/>
          <p:nvPr/>
        </p:nvGrpSpPr>
        <p:grpSpPr>
          <a:xfrm>
            <a:off x="16121225" y="1028697"/>
            <a:ext cx="489011" cy="489011"/>
            <a:chOff x="-1" y="0"/>
            <a:chExt cx="489010" cy="489009"/>
          </a:xfrm>
        </p:grpSpPr>
        <p:sp>
          <p:nvSpPr>
            <p:cNvPr id="53" name="Freeform 19"/>
            <p:cNvSpPr/>
            <p:nvPr/>
          </p:nvSpPr>
          <p:spPr>
            <a:xfrm rot="10800000">
              <a:off x="-2" y="0"/>
              <a:ext cx="489012" cy="4890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FEFFFF"/>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54" name="Picture 20" descr="Picture 20"/>
            <p:cNvPicPr>
              <a:picLocks noChangeAspect="1"/>
            </p:cNvPicPr>
            <p:nvPr/>
          </p:nvPicPr>
          <p:blipFill>
            <a:blip r:embed="rId2"/>
            <a:stretch>
              <a:fillRect/>
            </a:stretch>
          </p:blipFill>
          <p:spPr>
            <a:xfrm rot="16200000">
              <a:off x="81500" y="81501"/>
              <a:ext cx="326008" cy="326007"/>
            </a:xfrm>
            <a:prstGeom prst="rect">
              <a:avLst/>
            </a:prstGeom>
            <a:ln w="12700" cap="flat">
              <a:noFill/>
              <a:miter lim="400000"/>
            </a:ln>
            <a:effectLst/>
          </p:spPr>
        </p:pic>
      </p:grpSp>
      <p:sp>
        <p:nvSpPr>
          <p:cNvPr id="56" name="Slide Title"/>
          <p:cNvSpPr txBox="1">
            <a:spLocks noGrp="1"/>
          </p:cNvSpPr>
          <p:nvPr>
            <p:ph type="title" hasCustomPrompt="1"/>
          </p:nvPr>
        </p:nvSpPr>
        <p:spPr>
          <a:xfrm>
            <a:off x="2155238" y="9347200"/>
            <a:ext cx="8302629" cy="2953437"/>
          </a:xfrm>
          <a:prstGeom prst="rect">
            <a:avLst/>
          </a:prstGeom>
        </p:spPr>
        <p:txBody>
          <a:bodyPr/>
          <a:lstStyle>
            <a:lvl1pPr>
              <a:defRPr>
                <a:solidFill>
                  <a:srgbClr val="FFFFFF"/>
                </a:solidFill>
              </a:defRPr>
            </a:lvl1pPr>
          </a:lstStyle>
          <a:p>
            <a:r>
              <a:t>Slide Title</a:t>
            </a:r>
          </a:p>
        </p:txBody>
      </p:sp>
      <p:sp>
        <p:nvSpPr>
          <p:cNvPr id="57" name="Body Level One…"/>
          <p:cNvSpPr txBox="1">
            <a:spLocks noGrp="1"/>
          </p:cNvSpPr>
          <p:nvPr>
            <p:ph type="body" sz="quarter" idx="1" hasCustomPrompt="1"/>
          </p:nvPr>
        </p:nvSpPr>
        <p:spPr>
          <a:xfrm>
            <a:off x="11039895" y="9371976"/>
            <a:ext cx="11949808" cy="3595717"/>
          </a:xfrm>
          <a:prstGeom prst="rect">
            <a:avLst/>
          </a:prstGeom>
        </p:spPr>
        <p:txBody>
          <a:bodyPr lIns="50800" tIns="50800" rIns="50800" bIns="50800"/>
          <a:lstStyle>
            <a:lvl1pPr>
              <a:defRPr sz="3500">
                <a:solidFill>
                  <a:srgbClr val="F8A825"/>
                </a:solidFill>
              </a:defRPr>
            </a:lvl1pPr>
            <a:lvl2pPr marL="0" indent="0">
              <a:buSzTx/>
              <a:buNone/>
              <a:defRPr sz="3500">
                <a:solidFill>
                  <a:srgbClr val="F8A825"/>
                </a:solidFill>
              </a:defRPr>
            </a:lvl2pPr>
            <a:lvl3pPr marL="0" indent="0">
              <a:buSzTx/>
              <a:buNone/>
              <a:defRPr sz="3500">
                <a:solidFill>
                  <a:srgbClr val="F8A825"/>
                </a:solidFill>
              </a:defRPr>
            </a:lvl3pPr>
            <a:lvl4pPr marL="0" indent="0">
              <a:buSzTx/>
              <a:buNone/>
              <a:defRPr sz="3500">
                <a:solidFill>
                  <a:srgbClr val="F8A825"/>
                </a:solidFill>
              </a:defRPr>
            </a:lvl4pPr>
            <a:lvl5pPr marL="0" indent="0">
              <a:buSzTx/>
              <a:buNone/>
              <a:defRPr sz="3500">
                <a:solidFill>
                  <a:srgbClr val="F8A825"/>
                </a:solidFill>
              </a:defRPr>
            </a:lvl5pPr>
          </a:lstStyle>
          <a:p>
            <a:r>
              <a:t>Slide Subtitle</a:t>
            </a:r>
          </a:p>
          <a:p>
            <a:pPr lvl="1"/>
            <a:endParaRPr/>
          </a:p>
          <a:p>
            <a:pPr lvl="2"/>
            <a:endParaRPr/>
          </a:p>
          <a:p>
            <a:pPr lvl="3"/>
            <a:endParaRPr/>
          </a:p>
          <a:p>
            <a:pPr lvl="4"/>
            <a:endParaRPr/>
          </a:p>
        </p:txBody>
      </p:sp>
      <p:pic>
        <p:nvPicPr>
          <p:cNvPr id="58" name="Lagerlof_Logos_Icon_L.png" descr="Lagerlof_Logos_Icon_L.png"/>
          <p:cNvPicPr>
            <a:picLocks noChangeAspect="1"/>
          </p:cNvPicPr>
          <p:nvPr/>
        </p:nvPicPr>
        <p:blipFill>
          <a:blip r:embed="rId3"/>
          <a:stretch>
            <a:fillRect/>
          </a:stretch>
        </p:blipFill>
        <p:spPr>
          <a:xfrm>
            <a:off x="22942922" y="12489905"/>
            <a:ext cx="907753" cy="907754"/>
          </a:xfrm>
          <a:prstGeom prst="rect">
            <a:avLst/>
          </a:prstGeom>
          <a:ln w="12700">
            <a:miter lim="400000"/>
          </a:ln>
        </p:spPr>
      </p:pic>
      <p:sp>
        <p:nvSpPr>
          <p:cNvPr id="59"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86" name="Picture 8"/>
          <p:cNvSpPr>
            <a:spLocks noGrp="1"/>
          </p:cNvSpPr>
          <p:nvPr>
            <p:ph type="pic" sz="half" idx="21"/>
          </p:nvPr>
        </p:nvSpPr>
        <p:spPr>
          <a:xfrm>
            <a:off x="13113883" y="-21947"/>
            <a:ext cx="11309679" cy="7111898"/>
          </a:xfrm>
          <a:prstGeom prst="rect">
            <a:avLst/>
          </a:prstGeom>
        </p:spPr>
        <p:txBody>
          <a:bodyPr lIns="91439" tIns="45719" rIns="91439" bIns="45719">
            <a:noAutofit/>
          </a:bodyPr>
          <a:lstStyle/>
          <a:p>
            <a:endParaRPr/>
          </a:p>
        </p:txBody>
      </p:sp>
      <p:sp>
        <p:nvSpPr>
          <p:cNvPr id="87" name="Picture 9"/>
          <p:cNvSpPr>
            <a:spLocks noGrp="1"/>
          </p:cNvSpPr>
          <p:nvPr>
            <p:ph type="pic" sz="half" idx="22"/>
          </p:nvPr>
        </p:nvSpPr>
        <p:spPr>
          <a:xfrm>
            <a:off x="13113883" y="7064774"/>
            <a:ext cx="11296554" cy="6673172"/>
          </a:xfrm>
          <a:prstGeom prst="rect">
            <a:avLst/>
          </a:prstGeom>
        </p:spPr>
        <p:txBody>
          <a:bodyPr lIns="91439" tIns="45719" rIns="91439" bIns="45719">
            <a:noAutofit/>
          </a:bodyPr>
          <a:lstStyle/>
          <a:p>
            <a:endParaRPr/>
          </a:p>
        </p:txBody>
      </p:sp>
      <p:grpSp>
        <p:nvGrpSpPr>
          <p:cNvPr id="90" name="Group 10"/>
          <p:cNvGrpSpPr/>
          <p:nvPr/>
        </p:nvGrpSpPr>
        <p:grpSpPr>
          <a:xfrm>
            <a:off x="1025415" y="-3"/>
            <a:ext cx="84702" cy="13716010"/>
            <a:chOff x="-1" y="0"/>
            <a:chExt cx="84701" cy="13716009"/>
          </a:xfrm>
        </p:grpSpPr>
        <p:sp>
          <p:nvSpPr>
            <p:cNvPr id="88" name="AutoShape 11"/>
            <p:cNvSpPr/>
            <p:nvPr/>
          </p:nvSpPr>
          <p:spPr>
            <a:xfrm>
              <a:off x="33880" y="1371601"/>
              <a:ext cx="16937" cy="12344408"/>
            </a:xfrm>
            <a:prstGeom prst="rect">
              <a:avLst/>
            </a:prstGeom>
            <a:solidFill>
              <a:srgbClr val="CCD6E0"/>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sp>
          <p:nvSpPr>
            <p:cNvPr id="89" name="AutoShape 12"/>
            <p:cNvSpPr/>
            <p:nvPr/>
          </p:nvSpPr>
          <p:spPr>
            <a:xfrm>
              <a:off x="-2" y="-1"/>
              <a:ext cx="84702" cy="1649461"/>
            </a:xfrm>
            <a:prstGeom prst="rect">
              <a:avLst/>
            </a:prstGeom>
            <a:solidFill>
              <a:srgbClr val="CCD6E0"/>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grpSp>
      <p:grpSp>
        <p:nvGrpSpPr>
          <p:cNvPr id="93" name="Group 19"/>
          <p:cNvGrpSpPr/>
          <p:nvPr/>
        </p:nvGrpSpPr>
        <p:grpSpPr>
          <a:xfrm>
            <a:off x="22764694" y="977896"/>
            <a:ext cx="489010" cy="489009"/>
            <a:chOff x="-1" y="0"/>
            <a:chExt cx="489009" cy="489007"/>
          </a:xfrm>
        </p:grpSpPr>
        <p:sp>
          <p:nvSpPr>
            <p:cNvPr id="91" name="Freeform 21"/>
            <p:cNvSpPr/>
            <p:nvPr/>
          </p:nvSpPr>
          <p:spPr>
            <a:xfrm>
              <a:off x="-2" y="-1"/>
              <a:ext cx="489010" cy="4890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92" name="Picture 22" descr="Picture 22"/>
            <p:cNvPicPr>
              <a:picLocks noChangeAspect="1"/>
            </p:cNvPicPr>
            <p:nvPr/>
          </p:nvPicPr>
          <p:blipFill>
            <a:blip r:embed="rId2"/>
            <a:stretch>
              <a:fillRect/>
            </a:stretch>
          </p:blipFill>
          <p:spPr>
            <a:xfrm rot="5400000">
              <a:off x="81500" y="81499"/>
              <a:ext cx="326008" cy="326008"/>
            </a:xfrm>
            <a:prstGeom prst="rect">
              <a:avLst/>
            </a:prstGeom>
            <a:ln w="12700" cap="flat">
              <a:noFill/>
              <a:miter lim="400000"/>
            </a:ln>
            <a:effectLst/>
          </p:spPr>
        </p:pic>
      </p:grpSp>
      <p:grpSp>
        <p:nvGrpSpPr>
          <p:cNvPr id="96" name="Group 23"/>
          <p:cNvGrpSpPr/>
          <p:nvPr/>
        </p:nvGrpSpPr>
        <p:grpSpPr>
          <a:xfrm>
            <a:off x="22115625" y="977897"/>
            <a:ext cx="489011" cy="489011"/>
            <a:chOff x="-1" y="0"/>
            <a:chExt cx="489010" cy="489009"/>
          </a:xfrm>
        </p:grpSpPr>
        <p:sp>
          <p:nvSpPr>
            <p:cNvPr id="94" name="Freeform 25"/>
            <p:cNvSpPr/>
            <p:nvPr/>
          </p:nvSpPr>
          <p:spPr>
            <a:xfrm rot="10800000">
              <a:off x="-2" y="0"/>
              <a:ext cx="489012" cy="4890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95" name="Picture 26" descr="Picture 26"/>
            <p:cNvPicPr>
              <a:picLocks noChangeAspect="1"/>
            </p:cNvPicPr>
            <p:nvPr/>
          </p:nvPicPr>
          <p:blipFill>
            <a:blip r:embed="rId2"/>
            <a:stretch>
              <a:fillRect/>
            </a:stretch>
          </p:blipFill>
          <p:spPr>
            <a:xfrm rot="16200000">
              <a:off x="81500" y="81501"/>
              <a:ext cx="326008" cy="326007"/>
            </a:xfrm>
            <a:prstGeom prst="rect">
              <a:avLst/>
            </a:prstGeom>
            <a:ln w="12700" cap="flat">
              <a:noFill/>
              <a:miter lim="400000"/>
            </a:ln>
            <a:effectLst/>
          </p:spPr>
        </p:pic>
      </p:grpSp>
      <p:sp>
        <p:nvSpPr>
          <p:cNvPr id="97" name="Slide Title"/>
          <p:cNvSpPr txBox="1">
            <a:spLocks noGrp="1"/>
          </p:cNvSpPr>
          <p:nvPr>
            <p:ph type="title" hasCustomPrompt="1"/>
          </p:nvPr>
        </p:nvSpPr>
        <p:spPr>
          <a:xfrm>
            <a:off x="2222500" y="1816100"/>
            <a:ext cx="9779000" cy="1435100"/>
          </a:xfrm>
          <a:prstGeom prst="rect">
            <a:avLst/>
          </a:prstGeom>
        </p:spPr>
        <p:txBody>
          <a:bodyPr/>
          <a:lstStyle/>
          <a:p>
            <a:r>
              <a:t>Slide Title</a:t>
            </a:r>
          </a:p>
        </p:txBody>
      </p:sp>
      <p:sp>
        <p:nvSpPr>
          <p:cNvPr id="98" name="Body Level One…"/>
          <p:cNvSpPr txBox="1">
            <a:spLocks noGrp="1"/>
          </p:cNvSpPr>
          <p:nvPr>
            <p:ph type="body" sz="half" idx="1" hasCustomPrompt="1"/>
          </p:nvPr>
        </p:nvSpPr>
        <p:spPr>
          <a:xfrm>
            <a:off x="2222500" y="4194814"/>
            <a:ext cx="9779000" cy="8256632"/>
          </a:xfrm>
          <a:prstGeom prst="rect">
            <a:avLst/>
          </a:prstGeom>
        </p:spPr>
        <p:txBody>
          <a:bodyPr lIns="50800" tIns="50800" rIns="50800" bIns="50800"/>
          <a:lstStyle>
            <a:lvl1pPr marL="609600" indent="-609600" defTabSz="2438337">
              <a:lnSpc>
                <a:spcPct val="90000"/>
              </a:lnSpc>
              <a:spcBef>
                <a:spcPts val="4500"/>
              </a:spcBef>
              <a:buSzPct val="123000"/>
              <a:buChar char="•"/>
              <a:defRPr sz="3500" b="0"/>
            </a:lvl1pPr>
            <a:lvl2pPr marL="1219200" indent="-609600" defTabSz="2438337">
              <a:lnSpc>
                <a:spcPct val="90000"/>
              </a:lnSpc>
              <a:spcBef>
                <a:spcPts val="4500"/>
              </a:spcBef>
              <a:defRPr sz="3500" b="0"/>
            </a:lvl2pPr>
            <a:lvl3pPr marL="1828800" indent="-609600" defTabSz="2438337">
              <a:lnSpc>
                <a:spcPct val="90000"/>
              </a:lnSpc>
              <a:spcBef>
                <a:spcPts val="4500"/>
              </a:spcBef>
              <a:defRPr sz="3500" b="0"/>
            </a:lvl3pPr>
            <a:lvl4pPr marL="2438400" indent="-609600" defTabSz="2438337">
              <a:lnSpc>
                <a:spcPct val="90000"/>
              </a:lnSpc>
              <a:spcBef>
                <a:spcPts val="4500"/>
              </a:spcBef>
              <a:defRPr sz="3500" b="0"/>
            </a:lvl4pPr>
            <a:lvl5pPr marL="3048000" indent="-609600" defTabSz="2438337">
              <a:lnSpc>
                <a:spcPct val="90000"/>
              </a:lnSpc>
              <a:spcBef>
                <a:spcPts val="4500"/>
              </a:spcBef>
              <a:defRPr sz="3500" b="0"/>
            </a:lvl5pPr>
          </a:lstStyle>
          <a:p>
            <a:r>
              <a:t>Slide bullet text</a:t>
            </a:r>
          </a:p>
          <a:p>
            <a:pPr lvl="1"/>
            <a:endParaRPr/>
          </a:p>
          <a:p>
            <a:pPr lvl="2"/>
            <a:endParaRPr/>
          </a:p>
          <a:p>
            <a:pPr lvl="3"/>
            <a:endParaRPr/>
          </a:p>
          <a:p>
            <a:pPr lvl="4"/>
            <a:endParaRPr/>
          </a:p>
        </p:txBody>
      </p:sp>
      <p:pic>
        <p:nvPicPr>
          <p:cNvPr id="99" name="Lagerlof_Logos_Icon_L.png" descr="Lagerlof_Logos_Icon_L.png"/>
          <p:cNvPicPr>
            <a:picLocks noChangeAspect="1"/>
          </p:cNvPicPr>
          <p:nvPr/>
        </p:nvPicPr>
        <p:blipFill>
          <a:blip r:embed="rId3"/>
          <a:stretch>
            <a:fillRect/>
          </a:stretch>
        </p:blipFill>
        <p:spPr>
          <a:xfrm>
            <a:off x="22942922" y="12489905"/>
            <a:ext cx="907753" cy="907754"/>
          </a:xfrm>
          <a:prstGeom prst="rect">
            <a:avLst/>
          </a:prstGeom>
          <a:ln w="12700">
            <a:miter lim="400000"/>
          </a:ln>
        </p:spPr>
      </p:pic>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8" name="Slide Title"/>
          <p:cNvSpPr txBox="1">
            <a:spLocks noGrp="1"/>
          </p:cNvSpPr>
          <p:nvPr>
            <p:ph type="title" hasCustomPrompt="1"/>
          </p:nvPr>
        </p:nvSpPr>
        <p:spPr>
          <a:prstGeom prst="rect">
            <a:avLst/>
          </a:prstGeom>
        </p:spPr>
        <p:txBody>
          <a:bodyPr/>
          <a:lstStyle/>
          <a:p>
            <a:r>
              <a:t>Slide Title</a:t>
            </a:r>
          </a:p>
        </p:txBody>
      </p:sp>
      <p:sp>
        <p:nvSpPr>
          <p:cNvPr id="129" name="Body Level One…"/>
          <p:cNvSpPr txBox="1">
            <a:spLocks noGrp="1"/>
          </p:cNvSpPr>
          <p:nvPr>
            <p:ph type="body" sz="quarter" idx="1" hasCustomPrompt="1"/>
          </p:nvPr>
        </p:nvSpPr>
        <p:spPr>
          <a:prstGeom prst="rect">
            <a:avLst/>
          </a:prstGeom>
        </p:spPr>
        <p:txBody>
          <a:bodyPr/>
          <a:lstStyle/>
          <a:p>
            <a:r>
              <a:t>Slide Subtitle</a:t>
            </a:r>
          </a:p>
          <a:p>
            <a:pPr lvl="1"/>
            <a:endParaRPr/>
          </a:p>
          <a:p>
            <a:pPr lvl="2"/>
            <a:endParaRPr/>
          </a:p>
          <a:p>
            <a:pPr lvl="3"/>
            <a:endParaRPr/>
          </a:p>
          <a:p>
            <a:pPr lvl="4"/>
            <a:endParaRP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137" name="Picture 3"/>
          <p:cNvSpPr>
            <a:spLocks noGrp="1"/>
          </p:cNvSpPr>
          <p:nvPr>
            <p:ph type="pic" sz="half" idx="21"/>
          </p:nvPr>
        </p:nvSpPr>
        <p:spPr>
          <a:xfrm>
            <a:off x="15168184" y="1301126"/>
            <a:ext cx="7326471" cy="11533762"/>
          </a:xfrm>
          <a:prstGeom prst="rect">
            <a:avLst/>
          </a:prstGeom>
        </p:spPr>
        <p:txBody>
          <a:bodyPr lIns="91439" tIns="45719" rIns="91439" bIns="45719">
            <a:noAutofit/>
          </a:bodyPr>
          <a:lstStyle/>
          <a:p>
            <a:endParaRPr/>
          </a:p>
        </p:txBody>
      </p:sp>
      <p:sp>
        <p:nvSpPr>
          <p:cNvPr id="138" name="AutoShape 4"/>
          <p:cNvSpPr/>
          <p:nvPr/>
        </p:nvSpPr>
        <p:spPr>
          <a:xfrm>
            <a:off x="-127001" y="-49229"/>
            <a:ext cx="13894760" cy="13814458"/>
          </a:xfrm>
          <a:prstGeom prst="rect">
            <a:avLst/>
          </a:prstGeom>
          <a:solidFill>
            <a:srgbClr val="CCD6E0"/>
          </a:solidFill>
          <a:ln w="12700">
            <a:miter lim="400000"/>
          </a:ln>
        </p:spPr>
        <p:txBody>
          <a:bodyPr lIns="50800" tIns="50800" rIns="50800" bIns="50800"/>
          <a:lstStyle/>
          <a:p>
            <a:pPr algn="l" defTabSz="914400">
              <a:defRPr sz="1800">
                <a:solidFill>
                  <a:srgbClr val="000000"/>
                </a:solidFill>
                <a:latin typeface="Calibri"/>
                <a:ea typeface="Calibri"/>
                <a:cs typeface="Calibri"/>
                <a:sym typeface="Calibri"/>
              </a:defRPr>
            </a:pPr>
            <a:endParaRPr/>
          </a:p>
        </p:txBody>
      </p:sp>
      <p:grpSp>
        <p:nvGrpSpPr>
          <p:cNvPr id="141" name="Group 9"/>
          <p:cNvGrpSpPr/>
          <p:nvPr/>
        </p:nvGrpSpPr>
        <p:grpSpPr>
          <a:xfrm>
            <a:off x="23190174" y="-177805"/>
            <a:ext cx="63527" cy="10287011"/>
            <a:chOff x="-1" y="-1"/>
            <a:chExt cx="63526" cy="10287010"/>
          </a:xfrm>
        </p:grpSpPr>
        <p:sp>
          <p:nvSpPr>
            <p:cNvPr id="139" name="AutoShape 10"/>
            <p:cNvSpPr/>
            <p:nvPr/>
          </p:nvSpPr>
          <p:spPr>
            <a:xfrm>
              <a:off x="25409" y="1028701"/>
              <a:ext cx="12704" cy="9258309"/>
            </a:xfrm>
            <a:prstGeom prst="rect">
              <a:avLst/>
            </a:pr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sp>
          <p:nvSpPr>
            <p:cNvPr id="140" name="AutoShape 11"/>
            <p:cNvSpPr/>
            <p:nvPr/>
          </p:nvSpPr>
          <p:spPr>
            <a:xfrm>
              <a:off x="-2" y="-2"/>
              <a:ext cx="63528" cy="1237097"/>
            </a:xfrm>
            <a:prstGeom prst="rect">
              <a:avLst/>
            </a:pr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grpSp>
      <p:grpSp>
        <p:nvGrpSpPr>
          <p:cNvPr id="144" name="Group 12"/>
          <p:cNvGrpSpPr/>
          <p:nvPr/>
        </p:nvGrpSpPr>
        <p:grpSpPr>
          <a:xfrm>
            <a:off x="2195943" y="1028696"/>
            <a:ext cx="489009" cy="489009"/>
            <a:chOff x="0" y="0"/>
            <a:chExt cx="489007" cy="489007"/>
          </a:xfrm>
        </p:grpSpPr>
        <p:sp>
          <p:nvSpPr>
            <p:cNvPr id="142" name="Freeform 14"/>
            <p:cNvSpPr/>
            <p:nvPr/>
          </p:nvSpPr>
          <p:spPr>
            <a:xfrm>
              <a:off x="-1" y="-1"/>
              <a:ext cx="489009" cy="4890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143" name="Picture 15" descr="Picture 15"/>
            <p:cNvPicPr>
              <a:picLocks noChangeAspect="1"/>
            </p:cNvPicPr>
            <p:nvPr/>
          </p:nvPicPr>
          <p:blipFill>
            <a:blip r:embed="rId2"/>
            <a:stretch>
              <a:fillRect/>
            </a:stretch>
          </p:blipFill>
          <p:spPr>
            <a:xfrm rot="5400000">
              <a:off x="81500" y="81500"/>
              <a:ext cx="326006" cy="326006"/>
            </a:xfrm>
            <a:prstGeom prst="rect">
              <a:avLst/>
            </a:prstGeom>
            <a:ln w="12700" cap="flat">
              <a:noFill/>
              <a:miter lim="400000"/>
            </a:ln>
            <a:effectLst/>
          </p:spPr>
        </p:pic>
      </p:grpSp>
      <p:grpSp>
        <p:nvGrpSpPr>
          <p:cNvPr id="147" name="Group 16"/>
          <p:cNvGrpSpPr/>
          <p:nvPr/>
        </p:nvGrpSpPr>
        <p:grpSpPr>
          <a:xfrm>
            <a:off x="1546873" y="1028697"/>
            <a:ext cx="489010" cy="489011"/>
            <a:chOff x="0" y="0"/>
            <a:chExt cx="489009" cy="489009"/>
          </a:xfrm>
        </p:grpSpPr>
        <p:sp>
          <p:nvSpPr>
            <p:cNvPr id="145" name="Freeform 18"/>
            <p:cNvSpPr/>
            <p:nvPr/>
          </p:nvSpPr>
          <p:spPr>
            <a:xfrm rot="10800000">
              <a:off x="0" y="0"/>
              <a:ext cx="489010" cy="4890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146" name="Picture 19" descr="Picture 19"/>
            <p:cNvPicPr>
              <a:picLocks noChangeAspect="1"/>
            </p:cNvPicPr>
            <p:nvPr/>
          </p:nvPicPr>
          <p:blipFill>
            <a:blip r:embed="rId2"/>
            <a:stretch>
              <a:fillRect/>
            </a:stretch>
          </p:blipFill>
          <p:spPr>
            <a:xfrm rot="16200000">
              <a:off x="81501" y="81501"/>
              <a:ext cx="326007" cy="326007"/>
            </a:xfrm>
            <a:prstGeom prst="rect">
              <a:avLst/>
            </a:prstGeom>
            <a:ln w="12700" cap="flat">
              <a:noFill/>
              <a:miter lim="400000"/>
            </a:ln>
            <a:effectLst/>
          </p:spPr>
        </p:pic>
      </p:grpSp>
      <p:sp>
        <p:nvSpPr>
          <p:cNvPr id="148" name="Agenda Title"/>
          <p:cNvSpPr txBox="1">
            <a:spLocks noGrp="1"/>
          </p:cNvSpPr>
          <p:nvPr>
            <p:ph type="title" hasCustomPrompt="1"/>
          </p:nvPr>
        </p:nvSpPr>
        <p:spPr>
          <a:xfrm>
            <a:off x="1219624" y="2752495"/>
            <a:ext cx="9193018" cy="1354658"/>
          </a:xfrm>
          <a:prstGeom prst="rect">
            <a:avLst/>
          </a:prstGeom>
        </p:spPr>
        <p:txBody>
          <a:bodyPr/>
          <a:lstStyle>
            <a:lvl1pPr>
              <a:defRPr sz="8000" spc="-159"/>
            </a:lvl1pPr>
          </a:lstStyle>
          <a:p>
            <a:r>
              <a:t>Agenda Title</a:t>
            </a:r>
          </a:p>
        </p:txBody>
      </p:sp>
      <p:sp>
        <p:nvSpPr>
          <p:cNvPr id="149" name="Body Level One…"/>
          <p:cNvSpPr txBox="1">
            <a:spLocks noGrp="1"/>
          </p:cNvSpPr>
          <p:nvPr>
            <p:ph type="body" sz="half" idx="1" hasCustomPrompt="1"/>
          </p:nvPr>
        </p:nvSpPr>
        <p:spPr>
          <a:xfrm>
            <a:off x="1206500" y="4248503"/>
            <a:ext cx="11227759" cy="8256014"/>
          </a:xfrm>
          <a:prstGeom prst="rect">
            <a:avLst/>
          </a:prstGeom>
        </p:spPr>
        <p:txBody>
          <a:bodyPr lIns="50800" tIns="50800" rIns="50800" bIns="50800"/>
          <a:lstStyle>
            <a:lvl1pPr>
              <a:spcBef>
                <a:spcPts val="1800"/>
              </a:spcBef>
              <a:defRPr sz="3500" b="0" spc="-35"/>
            </a:lvl1pPr>
            <a:lvl2pPr marL="0" indent="0">
              <a:spcBef>
                <a:spcPts val="1800"/>
              </a:spcBef>
              <a:buSzTx/>
              <a:buNone/>
              <a:defRPr sz="3500" b="0" spc="-35"/>
            </a:lvl2pPr>
            <a:lvl3pPr marL="0" indent="0">
              <a:spcBef>
                <a:spcPts val="1800"/>
              </a:spcBef>
              <a:buSzTx/>
              <a:buNone/>
              <a:defRPr sz="3500" b="0" spc="-35"/>
            </a:lvl3pPr>
            <a:lvl4pPr marL="0" indent="0">
              <a:spcBef>
                <a:spcPts val="1800"/>
              </a:spcBef>
              <a:buSzTx/>
              <a:buNone/>
              <a:defRPr sz="3500" b="0" spc="-35"/>
            </a:lvl4pPr>
            <a:lvl5pPr marL="0" indent="0">
              <a:spcBef>
                <a:spcPts val="1800"/>
              </a:spcBef>
              <a:buSzTx/>
              <a:buNone/>
              <a:defRPr sz="3500" b="0" spc="-35"/>
            </a:lvl5pPr>
          </a:lstStyle>
          <a:p>
            <a:r>
              <a:t>Agenda Topics</a:t>
            </a:r>
          </a:p>
          <a:p>
            <a:pPr lvl="1"/>
            <a:endParaRPr/>
          </a:p>
          <a:p>
            <a:pPr lvl="2"/>
            <a:endParaRPr/>
          </a:p>
          <a:p>
            <a:pPr lvl="3"/>
            <a:endParaRPr/>
          </a:p>
          <a:p>
            <a:pPr lvl="4"/>
            <a:endParaRPr/>
          </a:p>
        </p:txBody>
      </p:sp>
      <p:pic>
        <p:nvPicPr>
          <p:cNvPr id="150" name="Lagerlof_Logos_Icon_L.png" descr="Lagerlof_Logos_Icon_L.png"/>
          <p:cNvPicPr>
            <a:picLocks noChangeAspect="1"/>
          </p:cNvPicPr>
          <p:nvPr/>
        </p:nvPicPr>
        <p:blipFill>
          <a:blip r:embed="rId3"/>
          <a:stretch>
            <a:fillRect/>
          </a:stretch>
        </p:blipFill>
        <p:spPr>
          <a:xfrm>
            <a:off x="22942922" y="12489905"/>
            <a:ext cx="907753" cy="907754"/>
          </a:xfrm>
          <a:prstGeom prst="rect">
            <a:avLst/>
          </a:prstGeom>
          <a:ln w="12700">
            <a:miter lim="400000"/>
          </a:ln>
        </p:spPr>
      </p:pic>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ig Fact">
    <p:bg>
      <p:bgPr>
        <a:solidFill>
          <a:srgbClr val="CCD6E0"/>
        </a:solidFill>
        <a:effectLst/>
      </p:bgPr>
    </p:bg>
    <p:spTree>
      <p:nvGrpSpPr>
        <p:cNvPr id="1" name=""/>
        <p:cNvGrpSpPr/>
        <p:nvPr/>
      </p:nvGrpSpPr>
      <p:grpSpPr>
        <a:xfrm>
          <a:off x="0" y="0"/>
          <a:ext cx="0" cy="0"/>
          <a:chOff x="0" y="0"/>
          <a:chExt cx="0" cy="0"/>
        </a:xfrm>
      </p:grpSpPr>
      <p:sp>
        <p:nvSpPr>
          <p:cNvPr id="179" name="Picture 3"/>
          <p:cNvSpPr>
            <a:spLocks noGrp="1"/>
          </p:cNvSpPr>
          <p:nvPr>
            <p:ph type="pic" sz="quarter" idx="21"/>
          </p:nvPr>
        </p:nvSpPr>
        <p:spPr>
          <a:xfrm>
            <a:off x="1890697" y="7532264"/>
            <a:ext cx="10852585" cy="4229200"/>
          </a:xfrm>
          <a:prstGeom prst="rect">
            <a:avLst/>
          </a:prstGeom>
        </p:spPr>
        <p:txBody>
          <a:bodyPr lIns="91439" tIns="45719" rIns="91439" bIns="45719">
            <a:noAutofit/>
          </a:bodyPr>
          <a:lstStyle/>
          <a:p>
            <a:endParaRPr/>
          </a:p>
        </p:txBody>
      </p:sp>
      <p:sp>
        <p:nvSpPr>
          <p:cNvPr id="180" name="Picture 5"/>
          <p:cNvSpPr>
            <a:spLocks noGrp="1"/>
          </p:cNvSpPr>
          <p:nvPr>
            <p:ph type="pic" sz="quarter" idx="22"/>
          </p:nvPr>
        </p:nvSpPr>
        <p:spPr>
          <a:xfrm>
            <a:off x="1906975" y="2591011"/>
            <a:ext cx="10820032" cy="3867945"/>
          </a:xfrm>
          <a:prstGeom prst="rect">
            <a:avLst/>
          </a:prstGeom>
        </p:spPr>
        <p:txBody>
          <a:bodyPr lIns="91439" tIns="45719" rIns="91439" bIns="45719">
            <a:noAutofit/>
          </a:bodyPr>
          <a:lstStyle/>
          <a:p>
            <a:endParaRPr/>
          </a:p>
        </p:txBody>
      </p:sp>
      <p:grpSp>
        <p:nvGrpSpPr>
          <p:cNvPr id="183" name="Group 6"/>
          <p:cNvGrpSpPr/>
          <p:nvPr/>
        </p:nvGrpSpPr>
        <p:grpSpPr>
          <a:xfrm>
            <a:off x="22682174" y="-152400"/>
            <a:ext cx="85434" cy="13834479"/>
            <a:chOff x="-1" y="0"/>
            <a:chExt cx="85432" cy="13834478"/>
          </a:xfrm>
        </p:grpSpPr>
        <p:sp>
          <p:nvSpPr>
            <p:cNvPr id="181" name="AutoShape 7"/>
            <p:cNvSpPr/>
            <p:nvPr/>
          </p:nvSpPr>
          <p:spPr>
            <a:xfrm>
              <a:off x="34173" y="1383446"/>
              <a:ext cx="17084" cy="12451033"/>
            </a:xfrm>
            <a:prstGeom prst="rect">
              <a:avLst/>
            </a:pr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sp>
          <p:nvSpPr>
            <p:cNvPr id="182" name="AutoShape 8"/>
            <p:cNvSpPr/>
            <p:nvPr/>
          </p:nvSpPr>
          <p:spPr>
            <a:xfrm>
              <a:off x="-2" y="0"/>
              <a:ext cx="85434" cy="1663708"/>
            </a:xfrm>
            <a:prstGeom prst="rect">
              <a:avLst/>
            </a:pr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grpSp>
      <p:grpSp>
        <p:nvGrpSpPr>
          <p:cNvPr id="186" name="Group 15"/>
          <p:cNvGrpSpPr/>
          <p:nvPr/>
        </p:nvGrpSpPr>
        <p:grpSpPr>
          <a:xfrm>
            <a:off x="1677764" y="1028696"/>
            <a:ext cx="489010" cy="489009"/>
            <a:chOff x="-1" y="0"/>
            <a:chExt cx="489009" cy="489007"/>
          </a:xfrm>
        </p:grpSpPr>
        <p:sp>
          <p:nvSpPr>
            <p:cNvPr id="184" name="Freeform 17"/>
            <p:cNvSpPr/>
            <p:nvPr/>
          </p:nvSpPr>
          <p:spPr>
            <a:xfrm>
              <a:off x="-2" y="-1"/>
              <a:ext cx="489010" cy="4890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185" name="Picture 18" descr="Picture 18"/>
            <p:cNvPicPr>
              <a:picLocks noChangeAspect="1"/>
            </p:cNvPicPr>
            <p:nvPr/>
          </p:nvPicPr>
          <p:blipFill>
            <a:blip r:embed="rId2"/>
            <a:stretch>
              <a:fillRect/>
            </a:stretch>
          </p:blipFill>
          <p:spPr>
            <a:xfrm rot="5400000">
              <a:off x="81500" y="81499"/>
              <a:ext cx="326008" cy="326008"/>
            </a:xfrm>
            <a:prstGeom prst="rect">
              <a:avLst/>
            </a:prstGeom>
            <a:ln w="12700" cap="flat">
              <a:noFill/>
              <a:miter lim="400000"/>
            </a:ln>
            <a:effectLst/>
          </p:spPr>
        </p:pic>
      </p:grpSp>
      <p:grpSp>
        <p:nvGrpSpPr>
          <p:cNvPr id="189" name="Group 19"/>
          <p:cNvGrpSpPr/>
          <p:nvPr/>
        </p:nvGrpSpPr>
        <p:grpSpPr>
          <a:xfrm>
            <a:off x="1028697" y="1028697"/>
            <a:ext cx="489011" cy="489011"/>
            <a:chOff x="0" y="0"/>
            <a:chExt cx="489009" cy="489009"/>
          </a:xfrm>
        </p:grpSpPr>
        <p:sp>
          <p:nvSpPr>
            <p:cNvPr id="187" name="Freeform 21"/>
            <p:cNvSpPr/>
            <p:nvPr/>
          </p:nvSpPr>
          <p:spPr>
            <a:xfrm rot="10800000">
              <a:off x="0" y="0"/>
              <a:ext cx="489010" cy="48901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7917" y="21600"/>
                    <a:pt x="5201" y="20478"/>
                    <a:pt x="3164" y="18436"/>
                  </a:cubicBezTo>
                  <a:cubicBezTo>
                    <a:pt x="1122" y="16399"/>
                    <a:pt x="0" y="13683"/>
                    <a:pt x="0" y="10800"/>
                  </a:cubicBezTo>
                  <a:cubicBezTo>
                    <a:pt x="0" y="7917"/>
                    <a:pt x="1122" y="5201"/>
                    <a:pt x="3164" y="3164"/>
                  </a:cubicBezTo>
                  <a:cubicBezTo>
                    <a:pt x="5201" y="1122"/>
                    <a:pt x="7917" y="0"/>
                    <a:pt x="10800" y="0"/>
                  </a:cubicBezTo>
                  <a:cubicBezTo>
                    <a:pt x="13683" y="0"/>
                    <a:pt x="16399" y="1122"/>
                    <a:pt x="18436" y="3164"/>
                  </a:cubicBezTo>
                  <a:cubicBezTo>
                    <a:pt x="20478" y="5206"/>
                    <a:pt x="21600" y="7917"/>
                    <a:pt x="21600" y="10800"/>
                  </a:cubicBezTo>
                  <a:cubicBezTo>
                    <a:pt x="21600" y="13683"/>
                    <a:pt x="20478" y="16399"/>
                    <a:pt x="18436" y="18436"/>
                  </a:cubicBezTo>
                  <a:cubicBezTo>
                    <a:pt x="16399" y="20478"/>
                    <a:pt x="13683" y="21600"/>
                    <a:pt x="10800" y="21600"/>
                  </a:cubicBezTo>
                  <a:close/>
                  <a:moveTo>
                    <a:pt x="10800" y="647"/>
                  </a:moveTo>
                  <a:cubicBezTo>
                    <a:pt x="8089" y="647"/>
                    <a:pt x="5538" y="1705"/>
                    <a:pt x="3622" y="3622"/>
                  </a:cubicBezTo>
                  <a:cubicBezTo>
                    <a:pt x="1705" y="5538"/>
                    <a:pt x="647" y="8089"/>
                    <a:pt x="647" y="10800"/>
                  </a:cubicBezTo>
                  <a:cubicBezTo>
                    <a:pt x="647" y="13511"/>
                    <a:pt x="1705" y="16062"/>
                    <a:pt x="3622" y="17978"/>
                  </a:cubicBezTo>
                  <a:cubicBezTo>
                    <a:pt x="5538" y="19895"/>
                    <a:pt x="8089" y="20953"/>
                    <a:pt x="10800" y="20953"/>
                  </a:cubicBezTo>
                  <a:cubicBezTo>
                    <a:pt x="13511" y="20953"/>
                    <a:pt x="16062" y="19895"/>
                    <a:pt x="17978" y="17978"/>
                  </a:cubicBezTo>
                  <a:cubicBezTo>
                    <a:pt x="19895" y="16062"/>
                    <a:pt x="20953" y="13511"/>
                    <a:pt x="20953" y="10800"/>
                  </a:cubicBezTo>
                  <a:cubicBezTo>
                    <a:pt x="20953" y="8089"/>
                    <a:pt x="19895" y="5538"/>
                    <a:pt x="17978" y="3622"/>
                  </a:cubicBezTo>
                  <a:cubicBezTo>
                    <a:pt x="16062" y="1705"/>
                    <a:pt x="13511" y="647"/>
                    <a:pt x="10800" y="647"/>
                  </a:cubicBezTo>
                  <a:close/>
                </a:path>
              </a:pathLst>
            </a:custGeom>
            <a:solidFill>
              <a:srgbClr val="2E55A5"/>
            </a:solidFill>
            <a:ln w="12700" cap="flat">
              <a:noFill/>
              <a:miter lim="400000"/>
            </a:ln>
            <a:effectLst/>
          </p:spPr>
          <p:txBody>
            <a:bodyPr wrap="square" lIns="50800" tIns="50800" rIns="50800" bIns="50800" numCol="1" anchor="t">
              <a:noAutofit/>
            </a:bodyPr>
            <a:lstStyle/>
            <a:p>
              <a:pPr algn="l" defTabSz="914400">
                <a:defRPr sz="1800">
                  <a:solidFill>
                    <a:srgbClr val="000000"/>
                  </a:solidFill>
                  <a:latin typeface="Calibri"/>
                  <a:ea typeface="Calibri"/>
                  <a:cs typeface="Calibri"/>
                  <a:sym typeface="Calibri"/>
                </a:defRPr>
              </a:pPr>
              <a:endParaRPr/>
            </a:p>
          </p:txBody>
        </p:sp>
        <p:pic>
          <p:nvPicPr>
            <p:cNvPr id="188" name="Picture 22" descr="Picture 22"/>
            <p:cNvPicPr>
              <a:picLocks noChangeAspect="1"/>
            </p:cNvPicPr>
            <p:nvPr/>
          </p:nvPicPr>
          <p:blipFill>
            <a:blip r:embed="rId2"/>
            <a:stretch>
              <a:fillRect/>
            </a:stretch>
          </p:blipFill>
          <p:spPr>
            <a:xfrm rot="16200000">
              <a:off x="81501" y="81501"/>
              <a:ext cx="326007" cy="326007"/>
            </a:xfrm>
            <a:prstGeom prst="rect">
              <a:avLst/>
            </a:prstGeom>
            <a:ln w="12700" cap="flat">
              <a:noFill/>
              <a:miter lim="400000"/>
            </a:ln>
            <a:effectLst/>
          </p:spPr>
        </p:pic>
      </p:grpSp>
      <p:sp>
        <p:nvSpPr>
          <p:cNvPr id="190" name="Slide Title"/>
          <p:cNvSpPr txBox="1">
            <a:spLocks noGrp="1"/>
          </p:cNvSpPr>
          <p:nvPr>
            <p:ph type="title" hasCustomPrompt="1"/>
          </p:nvPr>
        </p:nvSpPr>
        <p:spPr>
          <a:xfrm>
            <a:off x="13086505" y="4127500"/>
            <a:ext cx="9474556" cy="3573365"/>
          </a:xfrm>
          <a:prstGeom prst="rect">
            <a:avLst/>
          </a:prstGeom>
        </p:spPr>
        <p:txBody>
          <a:bodyPr anchor="ctr"/>
          <a:lstStyle>
            <a:lvl1pPr algn="ctr">
              <a:defRPr sz="16000" spc="-319"/>
            </a:lvl1pPr>
          </a:lstStyle>
          <a:p>
            <a:r>
              <a:t>Slide Title</a:t>
            </a:r>
          </a:p>
        </p:txBody>
      </p:sp>
      <p:sp>
        <p:nvSpPr>
          <p:cNvPr id="191" name="Body Level One…"/>
          <p:cNvSpPr txBox="1">
            <a:spLocks noGrp="1"/>
          </p:cNvSpPr>
          <p:nvPr>
            <p:ph type="body" sz="quarter" idx="1" hasCustomPrompt="1"/>
          </p:nvPr>
        </p:nvSpPr>
        <p:spPr>
          <a:xfrm>
            <a:off x="13952238" y="7878170"/>
            <a:ext cx="7520984" cy="3867948"/>
          </a:xfrm>
          <a:prstGeom prst="rect">
            <a:avLst/>
          </a:prstGeom>
        </p:spPr>
        <p:txBody>
          <a:bodyPr lIns="50800" tIns="50800" rIns="50800" bIns="50800" anchor="ctr"/>
          <a:lstStyle>
            <a:lvl1pPr algn="ctr" defTabSz="2438337">
              <a:lnSpc>
                <a:spcPct val="80000"/>
              </a:lnSpc>
              <a:defRPr sz="3000" b="0" spc="-29"/>
            </a:lvl1pPr>
            <a:lvl2pPr marL="0" indent="0" algn="ctr" defTabSz="2438337">
              <a:lnSpc>
                <a:spcPct val="80000"/>
              </a:lnSpc>
              <a:buSzTx/>
              <a:buNone/>
              <a:defRPr sz="3000" b="0" spc="-29"/>
            </a:lvl2pPr>
            <a:lvl3pPr marL="0" indent="0" algn="ctr" defTabSz="2438337">
              <a:lnSpc>
                <a:spcPct val="80000"/>
              </a:lnSpc>
              <a:buSzTx/>
              <a:buNone/>
              <a:defRPr sz="3000" b="0" spc="-29"/>
            </a:lvl3pPr>
            <a:lvl4pPr marL="0" indent="0" algn="ctr" defTabSz="2438337">
              <a:lnSpc>
                <a:spcPct val="80000"/>
              </a:lnSpc>
              <a:buSzTx/>
              <a:buNone/>
              <a:defRPr sz="3000" b="0" spc="-29"/>
            </a:lvl4pPr>
            <a:lvl5pPr marL="0" indent="0" algn="ctr" defTabSz="2438337">
              <a:lnSpc>
                <a:spcPct val="80000"/>
              </a:lnSpc>
              <a:buSzTx/>
              <a:buNone/>
              <a:defRPr sz="3000" b="0" spc="-29"/>
            </a:lvl5pPr>
          </a:lstStyle>
          <a:p>
            <a:r>
              <a:t>100%</a:t>
            </a:r>
          </a:p>
          <a:p>
            <a:pPr lvl="1"/>
            <a:endParaRPr/>
          </a:p>
          <a:p>
            <a:pPr lvl="2"/>
            <a:endParaRPr/>
          </a:p>
          <a:p>
            <a:pPr lvl="3"/>
            <a:endParaRPr/>
          </a:p>
          <a:p>
            <a:pPr lvl="4"/>
            <a:endParaRPr/>
          </a:p>
        </p:txBody>
      </p:sp>
      <p:pic>
        <p:nvPicPr>
          <p:cNvPr id="192" name="Lagerlof_Logos_Icon_L.png" descr="Lagerlof_Logos_Icon_L.png"/>
          <p:cNvPicPr>
            <a:picLocks noChangeAspect="1"/>
          </p:cNvPicPr>
          <p:nvPr/>
        </p:nvPicPr>
        <p:blipFill>
          <a:blip r:embed="rId3"/>
          <a:stretch>
            <a:fillRect/>
          </a:stretch>
        </p:blipFill>
        <p:spPr>
          <a:xfrm>
            <a:off x="22942922" y="12489905"/>
            <a:ext cx="907753" cy="907754"/>
          </a:xfrm>
          <a:prstGeom prst="rect">
            <a:avLst/>
          </a:prstGeom>
          <a:ln w="12700">
            <a:miter lim="400000"/>
          </a:ln>
        </p:spPr>
      </p:pic>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pic>
        <p:nvPicPr>
          <p:cNvPr id="220" name="Lagerlof_Logos_Icon_L.png" descr="Lagerlof_Logos_Icon_L.png"/>
          <p:cNvPicPr>
            <a:picLocks noChangeAspect="1"/>
          </p:cNvPicPr>
          <p:nvPr/>
        </p:nvPicPr>
        <p:blipFill>
          <a:blip r:embed="rId2"/>
          <a:stretch>
            <a:fillRect/>
          </a:stretch>
        </p:blipFill>
        <p:spPr>
          <a:xfrm>
            <a:off x="22942922" y="12489905"/>
            <a:ext cx="907753" cy="907754"/>
          </a:xfrm>
          <a:prstGeom prst="rect">
            <a:avLst/>
          </a:prstGeom>
          <a:ln w="12700">
            <a:miter lim="400000"/>
          </a:ln>
        </p:spPr>
      </p:pic>
      <p:sp>
        <p:nvSpPr>
          <p:cNvPr id="221" name="Lagerlof-01242021_155128.jpg"/>
          <p:cNvSpPr>
            <a:spLocks noGrp="1"/>
          </p:cNvSpPr>
          <p:nvPr>
            <p:ph type="pic" sz="quarter" idx="21"/>
          </p:nvPr>
        </p:nvSpPr>
        <p:spPr>
          <a:xfrm>
            <a:off x="14920906" y="373425"/>
            <a:ext cx="8998479" cy="6306776"/>
          </a:xfrm>
          <a:prstGeom prst="rect">
            <a:avLst/>
          </a:prstGeom>
        </p:spPr>
        <p:txBody>
          <a:bodyPr lIns="91439" tIns="45719" rIns="91439" bIns="45719">
            <a:noAutofit/>
          </a:bodyPr>
          <a:lstStyle/>
          <a:p>
            <a:endParaRPr/>
          </a:p>
        </p:txBody>
      </p:sp>
      <p:sp>
        <p:nvSpPr>
          <p:cNvPr id="222" name="Lagerlof-01242021_155723.jpg"/>
          <p:cNvSpPr>
            <a:spLocks noGrp="1"/>
          </p:cNvSpPr>
          <p:nvPr>
            <p:ph type="pic" sz="quarter" idx="22"/>
          </p:nvPr>
        </p:nvSpPr>
        <p:spPr>
          <a:xfrm>
            <a:off x="14905411" y="7098672"/>
            <a:ext cx="9029470" cy="6216299"/>
          </a:xfrm>
          <a:prstGeom prst="rect">
            <a:avLst/>
          </a:prstGeom>
        </p:spPr>
        <p:txBody>
          <a:bodyPr lIns="91439" tIns="45719" rIns="91439" bIns="45719">
            <a:noAutofit/>
          </a:bodyPr>
          <a:lstStyle/>
          <a:p>
            <a:endParaRPr/>
          </a:p>
        </p:txBody>
      </p:sp>
      <p:sp>
        <p:nvSpPr>
          <p:cNvPr id="223" name="Lagerlof-01242021_154847.jpg"/>
          <p:cNvSpPr>
            <a:spLocks noGrp="1"/>
          </p:cNvSpPr>
          <p:nvPr>
            <p:ph type="pic" idx="23"/>
          </p:nvPr>
        </p:nvSpPr>
        <p:spPr>
          <a:xfrm>
            <a:off x="288849" y="369768"/>
            <a:ext cx="14224512" cy="12976462"/>
          </a:xfrm>
          <a:prstGeom prst="rect">
            <a:avLst/>
          </a:prstGeom>
        </p:spPr>
        <p:txBody>
          <a:bodyPr lIns="91439" tIns="45719" rIns="91439" bIns="45719">
            <a:noAutofit/>
          </a:bodyPr>
          <a:lstStyle/>
          <a:p>
            <a:endParaRPr/>
          </a:p>
        </p:txBody>
      </p:sp>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pic>
        <p:nvPicPr>
          <p:cNvPr id="231" name="Lagerlof_Logos_Icon_L.png" descr="Lagerlof_Logos_Icon_L.png"/>
          <p:cNvPicPr>
            <a:picLocks noChangeAspect="1"/>
          </p:cNvPicPr>
          <p:nvPr/>
        </p:nvPicPr>
        <p:blipFill>
          <a:blip r:embed="rId2"/>
          <a:stretch>
            <a:fillRect/>
          </a:stretch>
        </p:blipFill>
        <p:spPr>
          <a:xfrm>
            <a:off x="22942922" y="12489905"/>
            <a:ext cx="907753" cy="907754"/>
          </a:xfrm>
          <a:prstGeom prst="rect">
            <a:avLst/>
          </a:prstGeom>
          <a:ln w="12700">
            <a:miter lim="400000"/>
          </a:ln>
        </p:spPr>
      </p:pic>
      <p:sp>
        <p:nvSpPr>
          <p:cNvPr id="232" name="Lagerlof-01242021_154919.jpg"/>
          <p:cNvSpPr>
            <a:spLocks noGrp="1"/>
          </p:cNvSpPr>
          <p:nvPr>
            <p:ph type="pic" idx="21"/>
          </p:nvPr>
        </p:nvSpPr>
        <p:spPr>
          <a:xfrm>
            <a:off x="-893" y="0"/>
            <a:ext cx="24385786" cy="13716000"/>
          </a:xfrm>
          <a:prstGeom prst="rect">
            <a:avLst/>
          </a:prstGeom>
        </p:spPr>
        <p:txBody>
          <a:bodyPr lIns="91439" tIns="45719" rIns="91439" bIns="45719">
            <a:noAutofit/>
          </a:bodyPr>
          <a:lstStyle/>
          <a:p>
            <a:endParaRPr/>
          </a:p>
        </p:txBody>
      </p:sp>
      <p:sp>
        <p:nvSpPr>
          <p:cNvPr id="23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Lagerlof_Logos_Icon_L.png" descr="Lagerlof_Logos_Icon_L.png"/>
          <p:cNvPicPr>
            <a:picLocks noChangeAspect="1"/>
          </p:cNvPicPr>
          <p:nvPr/>
        </p:nvPicPr>
        <p:blipFill>
          <a:blip r:embed="rId11"/>
          <a:stretch>
            <a:fillRect/>
          </a:stretch>
        </p:blipFill>
        <p:spPr>
          <a:xfrm>
            <a:off x="22942922" y="12489905"/>
            <a:ext cx="907753" cy="907754"/>
          </a:xfrm>
          <a:prstGeom prst="rect">
            <a:avLst/>
          </a:prstGeom>
          <a:ln w="12700">
            <a:miter lim="400000"/>
          </a:ln>
        </p:spPr>
      </p:pic>
      <p:sp>
        <p:nvSpPr>
          <p:cNvPr id="3" name="Slide Title"/>
          <p:cNvSpPr txBox="1">
            <a:spLocks noGrp="1"/>
          </p:cNvSpPr>
          <p:nvPr>
            <p:ph type="title" hasCustomPrompt="1"/>
          </p:nvPr>
        </p:nvSpPr>
        <p:spPr>
          <a:xfrm>
            <a:off x="1206500" y="1079500"/>
            <a:ext cx="21971000" cy="143495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4" name="Body Level One…"/>
          <p:cNvSpPr txBox="1">
            <a:spLocks noGrp="1"/>
          </p:cNvSpPr>
          <p:nvPr>
            <p:ph type="body" idx="1" hasCustomPrompt="1"/>
          </p:nvPr>
        </p:nvSpPr>
        <p:spPr>
          <a:xfrm>
            <a:off x="1206500" y="2372960"/>
            <a:ext cx="21971000" cy="93478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8" tIns="45718" rIns="45718" bIns="45718">
            <a:normAutofit/>
          </a:bodyPr>
          <a:lstStyle/>
          <a:p>
            <a:r>
              <a:t>Slide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8" r:id="rId7"/>
    <p:sldLayoutId id="2147483660" r:id="rId8"/>
    <p:sldLayoutId id="2147483661" r:id="rId9"/>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2E55A5"/>
          </a:solidFill>
          <a:uFillTx/>
          <a:latin typeface="PT Sans"/>
          <a:ea typeface="PT Sans"/>
          <a:cs typeface="PT Sans"/>
          <a:sym typeface="PT Sans"/>
        </a:defRPr>
      </a:lvl9pPr>
    </p:titleStyle>
    <p:body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2E55A5"/>
          </a:solidFill>
          <a:uFillTx/>
          <a:latin typeface="PT Sans"/>
          <a:ea typeface="PT Sans"/>
          <a:cs typeface="PT Sans"/>
          <a:sym typeface="PT Sans"/>
        </a:defRPr>
      </a:lvl1pPr>
      <a:lvl2pPr marL="1308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2pPr>
      <a:lvl3pPr marL="1917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3pPr>
      <a:lvl4pPr marL="2527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4pPr>
      <a:lvl5pPr marL="31369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5pPr>
      <a:lvl6pPr marL="37465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6pPr>
      <a:lvl7pPr marL="43561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7pPr>
      <a:lvl8pPr marL="49657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8pPr>
      <a:lvl9pPr marL="5575300" marR="0" indent="-698500" algn="l" defTabSz="825500" rtl="0" latinLnBrk="0">
        <a:lnSpc>
          <a:spcPct val="100000"/>
        </a:lnSpc>
        <a:spcBef>
          <a:spcPts val="0"/>
        </a:spcBef>
        <a:spcAft>
          <a:spcPts val="0"/>
        </a:spcAft>
        <a:buClrTx/>
        <a:buSzPct val="123000"/>
        <a:buFontTx/>
        <a:buChar char="•"/>
        <a:tabLst/>
        <a:defRPr sz="5500" b="1" i="0" u="none" strike="noStrike" cap="none" spc="0" baseline="0">
          <a:solidFill>
            <a:srgbClr val="2E55A5"/>
          </a:solidFill>
          <a:uFillTx/>
          <a:latin typeface="PT Sans"/>
          <a:ea typeface="PT Sans"/>
          <a:cs typeface="PT Sans"/>
          <a:sym typeface="PT Sans"/>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mailto:vanessa@Lagerlof.com" TargetMode="Externa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resentation Title"/>
          <p:cNvSpPr txBox="1">
            <a:spLocks noGrp="1"/>
          </p:cNvSpPr>
          <p:nvPr>
            <p:ph type="ctrTitle"/>
          </p:nvPr>
        </p:nvSpPr>
        <p:spPr>
          <a:xfrm>
            <a:off x="1358894" y="6373268"/>
            <a:ext cx="10275397" cy="3406281"/>
          </a:xfrm>
          <a:prstGeom prst="rect">
            <a:avLst/>
          </a:prstGeom>
        </p:spPr>
        <p:txBody>
          <a:bodyPr/>
          <a:lstStyle>
            <a:lvl1pPr defTabSz="2340803">
              <a:defRPr sz="11136" spc="-222"/>
            </a:lvl1pPr>
          </a:lstStyle>
          <a:p>
            <a:r>
              <a:rPr dirty="0"/>
              <a:t>Special Needs Freedom Guide</a:t>
            </a:r>
          </a:p>
        </p:txBody>
      </p:sp>
      <p:sp>
        <p:nvSpPr>
          <p:cNvPr id="251" name="Presentation Subtitle"/>
          <p:cNvSpPr txBox="1">
            <a:spLocks noGrp="1"/>
          </p:cNvSpPr>
          <p:nvPr>
            <p:ph type="subTitle" sz="quarter" idx="1"/>
          </p:nvPr>
        </p:nvSpPr>
        <p:spPr>
          <a:xfrm>
            <a:off x="1358895" y="10400144"/>
            <a:ext cx="10275397" cy="1905003"/>
          </a:xfrm>
          <a:prstGeom prst="rect">
            <a:avLst/>
          </a:prstGeom>
        </p:spPr>
        <p:txBody>
          <a:bodyPr/>
          <a:lstStyle/>
          <a:p>
            <a:r>
              <a:rPr lang="en-US" dirty="0"/>
              <a:t>Presented By:</a:t>
            </a:r>
          </a:p>
          <a:p>
            <a:r>
              <a:rPr dirty="0"/>
              <a:t>Vanessa Terzian</a:t>
            </a:r>
          </a:p>
        </p:txBody>
      </p:sp>
    </p:spTree>
    <p:extLst>
      <p:ext uri="{BB962C8B-B14F-4D97-AF65-F5344CB8AC3E}">
        <p14:creationId xmlns:p14="http://schemas.microsoft.com/office/powerpoint/2010/main" val="13194592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5 - Create a Life Care Plan. </a:t>
            </a:r>
          </a:p>
        </p:txBody>
      </p:sp>
      <p:sp>
        <p:nvSpPr>
          <p:cNvPr id="285" name="Text Placeholder 2"/>
          <p:cNvSpPr txBox="1">
            <a:spLocks noGrp="1"/>
          </p:cNvSpPr>
          <p:nvPr>
            <p:ph type="body" idx="1"/>
          </p:nvPr>
        </p:nvSpPr>
        <p:spPr>
          <a:xfrm>
            <a:off x="1206500" y="2707882"/>
            <a:ext cx="21971000" cy="6806210"/>
          </a:xfrm>
          <a:prstGeom prst="rect">
            <a:avLst/>
          </a:prstGeom>
        </p:spPr>
        <p:txBody>
          <a:bodyPr>
            <a:normAutofit/>
          </a:bodyPr>
          <a:lstStyle/>
          <a:p>
            <a:pPr marL="571500" indent="-571500" defTabSz="800735">
              <a:buFont typeface="Wingdings" panose="05000000000000000000" pitchFamily="2" charset="2"/>
              <a:buChar char="q"/>
              <a:defRPr sz="5335" b="0"/>
            </a:pPr>
            <a:r>
              <a:rPr sz="3600" dirty="0"/>
              <a:t>You need to develop an understanding of what the future care of your child will cost and what your best options are for meeting your child’s needs. </a:t>
            </a:r>
          </a:p>
          <a:p>
            <a:pPr marL="571500" indent="-571500" defTabSz="800735">
              <a:buFont typeface="Wingdings" panose="05000000000000000000" pitchFamily="2" charset="2"/>
              <a:buChar char="q"/>
              <a:defRPr sz="5335"/>
            </a:pPr>
            <a:endParaRPr sz="3600" dirty="0"/>
          </a:p>
          <a:p>
            <a:pPr marL="571500" indent="-571500" defTabSz="800735">
              <a:buFont typeface="Wingdings" panose="05000000000000000000" pitchFamily="2" charset="2"/>
              <a:buChar char="q"/>
              <a:defRPr sz="5335"/>
            </a:pPr>
            <a:r>
              <a:rPr sz="3600" dirty="0"/>
              <a:t>A life care plan can help ensure your child receives appropriate care, </a:t>
            </a:r>
            <a:r>
              <a:rPr sz="3600" b="0" dirty="0"/>
              <a:t>whether at home or in a residential facility, identify public and private sources of support, and give you the peace of mind of knowing that you are making the best care choices for your child.</a:t>
            </a:r>
            <a:br>
              <a:rPr sz="3600" b="0" dirty="0"/>
            </a:br>
            <a:endParaRPr sz="3600" b="0" dirty="0"/>
          </a:p>
          <a:p>
            <a:pPr marL="571500" indent="-571500" defTabSz="800735">
              <a:buFont typeface="Wingdings" panose="05000000000000000000" pitchFamily="2" charset="2"/>
              <a:buChar char="q"/>
              <a:defRPr sz="5335" b="0"/>
            </a:pPr>
            <a:r>
              <a:rPr sz="3600" dirty="0"/>
              <a:t>There are professionals in the community who can assess your child’s needs and make recommendations. Use them and get the support you need! </a:t>
            </a:r>
            <a:r>
              <a:rPr lang="en-US" sz="3600" dirty="0"/>
              <a:t>(see Julie Snyder, Life Planning Navigator) to also prepare a Letter of Intent)</a:t>
            </a:r>
            <a:endParaRPr sz="3600"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6 - Prepare an Estate Plan. </a:t>
            </a:r>
          </a:p>
        </p:txBody>
      </p:sp>
      <p:sp>
        <p:nvSpPr>
          <p:cNvPr id="288" name="Text Placeholder 2"/>
          <p:cNvSpPr txBox="1">
            <a:spLocks noGrp="1"/>
          </p:cNvSpPr>
          <p:nvPr>
            <p:ph type="body" idx="1"/>
          </p:nvPr>
        </p:nvSpPr>
        <p:spPr>
          <a:xfrm>
            <a:off x="1206500" y="2671896"/>
            <a:ext cx="21971000" cy="10263541"/>
          </a:xfrm>
          <a:prstGeom prst="rect">
            <a:avLst/>
          </a:prstGeom>
        </p:spPr>
        <p:txBody>
          <a:bodyPr>
            <a:normAutofit/>
          </a:bodyPr>
          <a:lstStyle/>
          <a:p>
            <a:pPr marL="571500" indent="-571500" defTabSz="742950">
              <a:lnSpc>
                <a:spcPct val="80000"/>
              </a:lnSpc>
              <a:buFont typeface="Wingdings" panose="05000000000000000000" pitchFamily="2" charset="2"/>
              <a:buChar char="q"/>
              <a:defRPr sz="2790"/>
            </a:pPr>
            <a:r>
              <a:rPr sz="4000" dirty="0"/>
              <a:t>Make the transition of your financial wealth as easy as possible for your family. </a:t>
            </a:r>
            <a:r>
              <a:rPr sz="4000" b="0" dirty="0"/>
              <a:t>Without an estate plan in place, your loved ones won’t inherit your money in the way that you want. In particular, any inheritance your child receives will likely disqualify them from government benefits. </a:t>
            </a:r>
          </a:p>
          <a:p>
            <a:pPr marL="571500" indent="-571500" defTabSz="742950">
              <a:lnSpc>
                <a:spcPct val="80000"/>
              </a:lnSpc>
              <a:buFont typeface="Wingdings" panose="05000000000000000000" pitchFamily="2" charset="2"/>
              <a:buChar char="q"/>
              <a:defRPr sz="2790"/>
            </a:pPr>
            <a:endParaRPr sz="4000" b="0" dirty="0"/>
          </a:p>
          <a:p>
            <a:pPr marL="571500" indent="-571500" defTabSz="742950">
              <a:lnSpc>
                <a:spcPct val="80000"/>
              </a:lnSpc>
              <a:buFont typeface="Wingdings" panose="05000000000000000000" pitchFamily="2" charset="2"/>
              <a:buChar char="q"/>
              <a:defRPr sz="2790" b="0"/>
            </a:pPr>
            <a:r>
              <a:rPr sz="4000" dirty="0"/>
              <a:t>Further, your </a:t>
            </a:r>
            <a:r>
              <a:rPr sz="4000" b="1" dirty="0"/>
              <a:t>financial assets may be subject to a court process called probate. </a:t>
            </a:r>
            <a:r>
              <a:rPr sz="4000" dirty="0"/>
              <a:t>The probate process, if you use a Will alone for your plan, is public, and can take a long time. Plus, your loved ones won’t have immediate and protected access to your money, and there are numerous court costs and filing fees. </a:t>
            </a:r>
          </a:p>
          <a:p>
            <a:pPr marL="571500" indent="-571500" defTabSz="742950">
              <a:lnSpc>
                <a:spcPct val="80000"/>
              </a:lnSpc>
              <a:buFont typeface="Wingdings" panose="05000000000000000000" pitchFamily="2" charset="2"/>
              <a:buChar char="q"/>
              <a:defRPr sz="2790"/>
            </a:pPr>
            <a:endParaRPr sz="4000" dirty="0"/>
          </a:p>
          <a:p>
            <a:pPr marL="571500" indent="-571500" defTabSz="742950">
              <a:lnSpc>
                <a:spcPct val="80000"/>
              </a:lnSpc>
              <a:buFont typeface="Wingdings" panose="05000000000000000000" pitchFamily="2" charset="2"/>
              <a:buChar char="q"/>
              <a:defRPr sz="2790"/>
            </a:pPr>
            <a:r>
              <a:rPr sz="4000" dirty="0"/>
              <a:t>If you plan with a Revocable Living Trust, in addition to a Will, you decide who has access to information about your children’s inheritance</a:t>
            </a:r>
            <a:r>
              <a:rPr sz="4000" b="0" dirty="0"/>
              <a:t>. This protects your child and other family members, who may be serving as trustees. </a:t>
            </a:r>
          </a:p>
          <a:p>
            <a:pPr marL="571500" indent="-571500" defTabSz="742950">
              <a:lnSpc>
                <a:spcPct val="80000"/>
              </a:lnSpc>
              <a:buFont typeface="Wingdings" panose="05000000000000000000" pitchFamily="2" charset="2"/>
              <a:buChar char="q"/>
              <a:defRPr sz="2790"/>
            </a:pPr>
            <a:endParaRPr sz="4000" b="0" dirty="0"/>
          </a:p>
          <a:p>
            <a:pPr marL="571500" indent="-571500" defTabSz="742950">
              <a:lnSpc>
                <a:spcPct val="80000"/>
              </a:lnSpc>
              <a:buFont typeface="Wingdings" panose="05000000000000000000" pitchFamily="2" charset="2"/>
              <a:buChar char="q"/>
              <a:defRPr sz="2790" b="0"/>
            </a:pPr>
            <a:r>
              <a:rPr sz="4000" dirty="0"/>
              <a:t>If your financial resources pass to your spouse and children by a Will, the information enters the public record and is available to predators who might be particularly attracted to vulnerable beneficiaries, such as the young and disabled. </a:t>
            </a:r>
          </a:p>
          <a:p>
            <a:pPr marL="457200" indent="-457200" defTabSz="742950">
              <a:lnSpc>
                <a:spcPct val="80000"/>
              </a:lnSpc>
              <a:buFont typeface="Wingdings" panose="05000000000000000000" pitchFamily="2" charset="2"/>
              <a:buChar char="q"/>
              <a:defRPr sz="2790"/>
            </a:pPr>
            <a:endParaRPr lang="en-US" dirty="0"/>
          </a:p>
          <a:p>
            <a:pPr defTabSz="742950">
              <a:lnSpc>
                <a:spcPct val="80000"/>
              </a:lnSpc>
              <a:defRPr sz="2790"/>
            </a:pP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6</a:t>
            </a:r>
            <a:r>
              <a:rPr lang="en-US" sz="7600" dirty="0"/>
              <a:t> Cont.</a:t>
            </a:r>
            <a:r>
              <a:rPr sz="7600" dirty="0"/>
              <a:t> - Prepare an Estate Plan. </a:t>
            </a:r>
          </a:p>
        </p:txBody>
      </p:sp>
      <p:sp>
        <p:nvSpPr>
          <p:cNvPr id="288" name="Text Placeholder 2"/>
          <p:cNvSpPr txBox="1">
            <a:spLocks noGrp="1"/>
          </p:cNvSpPr>
          <p:nvPr>
            <p:ph type="body" idx="1"/>
          </p:nvPr>
        </p:nvSpPr>
        <p:spPr>
          <a:xfrm>
            <a:off x="1206500" y="2671897"/>
            <a:ext cx="21971000" cy="10641292"/>
          </a:xfrm>
          <a:prstGeom prst="rect">
            <a:avLst/>
          </a:prstGeom>
        </p:spPr>
        <p:txBody>
          <a:bodyPr/>
          <a:lstStyle/>
          <a:p>
            <a:pPr defTabSz="742950">
              <a:lnSpc>
                <a:spcPct val="80000"/>
              </a:lnSpc>
              <a:defRPr sz="2790"/>
            </a:pPr>
            <a:endParaRPr dirty="0"/>
          </a:p>
          <a:p>
            <a:pPr marL="457200" indent="-457200" defTabSz="742950">
              <a:lnSpc>
                <a:spcPct val="80000"/>
              </a:lnSpc>
              <a:buFont typeface="Wingdings" panose="05000000000000000000" pitchFamily="2" charset="2"/>
              <a:buChar char="q"/>
              <a:defRPr sz="2790" b="0"/>
            </a:pPr>
            <a:r>
              <a:rPr sz="3600" dirty="0"/>
              <a:t>Planning for your child with special needs is only </a:t>
            </a:r>
            <a:r>
              <a:rPr sz="3600" b="1" dirty="0"/>
              <a:t>one part </a:t>
            </a:r>
            <a:r>
              <a:rPr sz="3600" dirty="0"/>
              <a:t>of putting together a comprehensive estate plan to protect yourself and your loved ones. </a:t>
            </a:r>
          </a:p>
          <a:p>
            <a:pPr marL="457200" indent="-457200" defTabSz="742950">
              <a:lnSpc>
                <a:spcPct val="80000"/>
              </a:lnSpc>
              <a:buFont typeface="Wingdings" panose="05000000000000000000" pitchFamily="2" charset="2"/>
              <a:buChar char="q"/>
              <a:defRPr sz="2790"/>
            </a:pPr>
            <a:endParaRPr sz="3600" dirty="0"/>
          </a:p>
          <a:p>
            <a:pPr marL="457200" indent="-457200" defTabSz="742950">
              <a:lnSpc>
                <a:spcPct val="80000"/>
              </a:lnSpc>
              <a:buFont typeface="Wingdings" panose="05000000000000000000" pitchFamily="2" charset="2"/>
              <a:buChar char="q"/>
              <a:defRPr sz="2790" b="0"/>
            </a:pPr>
            <a:r>
              <a:rPr sz="3600" dirty="0"/>
              <a:t>Are you concerned about the potential incapacity of your spouse? There are solutions. </a:t>
            </a:r>
            <a:r>
              <a:rPr sz="3600" b="1" dirty="0"/>
              <a:t>What about your children without special needs? </a:t>
            </a:r>
            <a:r>
              <a:rPr sz="3600" dirty="0"/>
              <a:t>Do you want to provide for them as well? Make sure that your estate plan provides for and protects all of the people you love. Doing so will ensure that you leave a positive legacy for your entire family. </a:t>
            </a:r>
            <a:br>
              <a:rPr sz="3600" dirty="0"/>
            </a:br>
            <a:endParaRPr sz="3600" dirty="0"/>
          </a:p>
          <a:p>
            <a:pPr marL="457200" indent="-457200" defTabSz="742950">
              <a:lnSpc>
                <a:spcPct val="80000"/>
              </a:lnSpc>
              <a:buFont typeface="Wingdings" panose="05000000000000000000" pitchFamily="2" charset="2"/>
              <a:buChar char="q"/>
              <a:defRPr sz="2790" b="0"/>
            </a:pPr>
            <a:r>
              <a:rPr sz="3600" dirty="0"/>
              <a:t>Plus, </a:t>
            </a:r>
            <a:r>
              <a:rPr sz="3600" b="1" dirty="0"/>
              <a:t>don’t make the mistake of thinking an estate is something you can “do” once </a:t>
            </a:r>
            <a:r>
              <a:rPr sz="3600" dirty="0"/>
              <a:t>and then never think about or look at again. If you are going to do that, you might as well not. An estate plan is something that </a:t>
            </a:r>
            <a:r>
              <a:rPr sz="3600" b="1" dirty="0"/>
              <a:t>must be updated and maintained throughout your lifetime </a:t>
            </a:r>
            <a:r>
              <a:rPr sz="3600" dirty="0"/>
              <a:t>so it keeps up with your life, your assets and the law. And, at your death, it must be handled properly in order for it to work. </a:t>
            </a:r>
          </a:p>
        </p:txBody>
      </p:sp>
    </p:spTree>
    <p:extLst>
      <p:ext uri="{BB962C8B-B14F-4D97-AF65-F5344CB8AC3E}">
        <p14:creationId xmlns:p14="http://schemas.microsoft.com/office/powerpoint/2010/main" val="264579852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7 - Establish a Supplemental Needs Trust. </a:t>
            </a:r>
          </a:p>
        </p:txBody>
      </p:sp>
      <p:sp>
        <p:nvSpPr>
          <p:cNvPr id="291" name="Text Placeholder 2"/>
          <p:cNvSpPr txBox="1">
            <a:spLocks noGrp="1"/>
          </p:cNvSpPr>
          <p:nvPr>
            <p:ph type="body" idx="1"/>
          </p:nvPr>
        </p:nvSpPr>
        <p:spPr>
          <a:xfrm>
            <a:off x="1206500" y="2514451"/>
            <a:ext cx="21971000" cy="10449906"/>
          </a:xfrm>
          <a:prstGeom prst="rect">
            <a:avLst/>
          </a:prstGeom>
        </p:spPr>
        <p:txBody>
          <a:bodyPr>
            <a:noAutofit/>
          </a:bodyPr>
          <a:lstStyle/>
          <a:p>
            <a:pPr marL="571500" indent="-571500" defTabSz="330200">
              <a:buFont typeface="Wingdings" panose="05000000000000000000" pitchFamily="2" charset="2"/>
              <a:buChar char="q"/>
              <a:defRPr sz="1960" b="0"/>
            </a:pPr>
            <a:r>
              <a:rPr sz="3300" dirty="0"/>
              <a:t>If your child requires or is likely to require governmental assistance to meet their basic needs, </a:t>
            </a:r>
            <a:r>
              <a:rPr sz="3300" b="1" dirty="0"/>
              <a:t>do not leave money directly to your child. Instead, establish a Supplemental Needs Trust (often referred to as a Special Needs Trust). </a:t>
            </a:r>
          </a:p>
          <a:p>
            <a:pPr marL="571500" indent="-571500" defTabSz="330200">
              <a:buFont typeface="Wingdings" panose="05000000000000000000" pitchFamily="2" charset="2"/>
              <a:buChar char="q"/>
              <a:defRPr sz="1960"/>
            </a:pPr>
            <a:endParaRPr sz="3300" b="1" dirty="0"/>
          </a:p>
          <a:p>
            <a:pPr marL="571500" indent="-571500" defTabSz="330200">
              <a:buFont typeface="Wingdings" panose="05000000000000000000" pitchFamily="2" charset="2"/>
              <a:buChar char="q"/>
              <a:defRPr sz="1960" b="0"/>
            </a:pPr>
            <a:r>
              <a:rPr sz="3300" dirty="0"/>
              <a:t>Unless the trust your attorney prepares for your child is designed with your child’s special needs in mind, it will probably render your child ineligible for government benefits. </a:t>
            </a:r>
            <a:r>
              <a:rPr sz="3300" b="1" dirty="0"/>
              <a:t>A Special Needs Trust is designed to manage resources while maintaining the individual’s eligibility for government benefits. </a:t>
            </a:r>
            <a:r>
              <a:rPr sz="3300" dirty="0"/>
              <a:t>Planning is important because many adults with disabilities will rely on government benefits for support. If the disabled person has assets in their own name (the current limit is </a:t>
            </a:r>
            <a:r>
              <a:rPr sz="3300" b="1" dirty="0"/>
              <a:t>$2,000 in liquid assets</a:t>
            </a:r>
            <a:r>
              <a:rPr sz="3300" dirty="0"/>
              <a:t>), they might lose eligibility. </a:t>
            </a:r>
          </a:p>
          <a:p>
            <a:pPr marL="571500" indent="-571500" defTabSz="330200">
              <a:buFont typeface="Wingdings" panose="05000000000000000000" pitchFamily="2" charset="2"/>
              <a:buChar char="q"/>
              <a:defRPr sz="1960"/>
            </a:pPr>
            <a:endParaRPr sz="3300" dirty="0"/>
          </a:p>
          <a:p>
            <a:pPr marL="571500" indent="-571500" defTabSz="330200">
              <a:buFont typeface="Wingdings" panose="05000000000000000000" pitchFamily="2" charset="2"/>
              <a:buChar char="q"/>
              <a:defRPr sz="1960"/>
            </a:pPr>
            <a:r>
              <a:rPr sz="3300" dirty="0"/>
              <a:t>Medicaid, and other public benefits programs, will not pay for everything your child might need. </a:t>
            </a:r>
            <a:r>
              <a:rPr sz="3300" b="0" dirty="0"/>
              <a:t>A Supplemental Needs Trust can pay for items not provided by government assistance or other resources—including extra medical and dental expenses, annual check-ups, necessary or desirable equipment (such as a custom wheelchair, bed, or specially equipped van), insurance, training and education, social activities, and special foods. </a:t>
            </a:r>
          </a:p>
          <a:p>
            <a:pPr marL="571500" indent="-571500" defTabSz="330200">
              <a:buFont typeface="Wingdings" panose="05000000000000000000" pitchFamily="2" charset="2"/>
              <a:buChar char="q"/>
              <a:defRPr sz="1960"/>
            </a:pPr>
            <a:endParaRPr lang="en-US" sz="3300" b="0" dirty="0"/>
          </a:p>
          <a:p>
            <a:pPr marL="571500" indent="-571500" defTabSz="330200">
              <a:buFont typeface="Wingdings" panose="05000000000000000000" pitchFamily="2" charset="2"/>
              <a:buChar char="q"/>
              <a:defRPr sz="1960" b="0"/>
            </a:pPr>
            <a:r>
              <a:rPr lang="en-US" sz="3300" dirty="0"/>
              <a:t>Unfortunately, some Supplemental Needs Trusts are not customized to the needs of the particular child and do not “fit” the child’s needs. Thus, the child might not receive the support and benefits the parent wanted the Supplemental Needs Trust to provide. For example, </a:t>
            </a:r>
            <a:r>
              <a:rPr lang="en-US" sz="3300" b="1" dirty="0"/>
              <a:t>children who are high functioning and active in their communities can benefit from a Supplemental Needs Trust that is carefully tailored to provide adequate resources to support their social lives.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5D71A-72BF-3640-E371-9A27A73F32CD}"/>
              </a:ext>
            </a:extLst>
          </p:cNvPr>
          <p:cNvSpPr>
            <a:spLocks noGrp="1"/>
          </p:cNvSpPr>
          <p:nvPr>
            <p:ph type="title"/>
          </p:nvPr>
        </p:nvSpPr>
        <p:spPr>
          <a:xfrm>
            <a:off x="1206500" y="938008"/>
            <a:ext cx="21971000" cy="1434951"/>
          </a:xfrm>
        </p:spPr>
        <p:txBody>
          <a:bodyPr>
            <a:normAutofit/>
          </a:bodyPr>
          <a:lstStyle/>
          <a:p>
            <a:pPr algn="ctr"/>
            <a:r>
              <a:rPr lang="en-US" sz="7600" dirty="0"/>
              <a:t>Step 7 Cont. - Establish a Supplemental Needs Trust. </a:t>
            </a:r>
          </a:p>
        </p:txBody>
      </p:sp>
      <p:sp>
        <p:nvSpPr>
          <p:cNvPr id="3" name="Text Placeholder 2">
            <a:extLst>
              <a:ext uri="{FF2B5EF4-FFF2-40B4-BE49-F238E27FC236}">
                <a16:creationId xmlns:a16="http://schemas.microsoft.com/office/drawing/2014/main" id="{4DC34179-F323-2899-07C1-108266729833}"/>
              </a:ext>
            </a:extLst>
          </p:cNvPr>
          <p:cNvSpPr>
            <a:spLocks noGrp="1"/>
          </p:cNvSpPr>
          <p:nvPr>
            <p:ph type="body" sz="quarter" idx="1"/>
          </p:nvPr>
        </p:nvSpPr>
        <p:spPr>
          <a:xfrm>
            <a:off x="1206500" y="2514451"/>
            <a:ext cx="21971000" cy="10263541"/>
          </a:xfrm>
        </p:spPr>
        <p:txBody>
          <a:bodyPr/>
          <a:lstStyle/>
          <a:p>
            <a:pPr defTabSz="330200">
              <a:defRPr sz="1960"/>
            </a:pPr>
            <a:endParaRPr lang="en-US" b="1" dirty="0"/>
          </a:p>
          <a:p>
            <a:pPr marL="457200" indent="-457200" defTabSz="330200">
              <a:buFont typeface="Wingdings" panose="05000000000000000000" pitchFamily="2" charset="2"/>
              <a:buChar char="q"/>
              <a:defRPr sz="1960" b="0"/>
            </a:pPr>
            <a:r>
              <a:rPr lang="en-US" sz="2800" dirty="0"/>
              <a:t>Does your child have significant medical concerns? Should the trust allow for birthday gifts for other family members? What about travel expenses to visit loved ones? Do you have a preferred living arrangement for your child? Your child’s Supplemental Needs Trust should address all these issues and more. </a:t>
            </a:r>
          </a:p>
          <a:p>
            <a:pPr marL="457200" indent="-457200" defTabSz="330200">
              <a:buFont typeface="Wingdings" panose="05000000000000000000" pitchFamily="2" charset="2"/>
              <a:buChar char="q"/>
              <a:defRPr sz="1960"/>
            </a:pPr>
            <a:endParaRPr lang="en-US" sz="2800" dirty="0"/>
          </a:p>
          <a:p>
            <a:pPr marL="457200" indent="-457200" defTabSz="330200">
              <a:buFont typeface="Wingdings" panose="05000000000000000000" pitchFamily="2" charset="2"/>
              <a:buChar char="q"/>
              <a:defRPr sz="1960" b="0"/>
            </a:pPr>
            <a:r>
              <a:rPr lang="en-US" sz="2800" dirty="0"/>
              <a:t>Many Supplemental Needs Trusts mistakenly include a “payback” provision rather than allow the remainder of the trust to</a:t>
            </a:r>
            <a:br>
              <a:rPr lang="en-US" sz="2800" dirty="0"/>
            </a:br>
            <a:r>
              <a:rPr lang="en-US" sz="2800" dirty="0"/>
              <a:t>go to others upon the death of the child with special needs. If a “pay-back” provision is included unnecessarily, the Medicaid program will receive the remainder (up to the amount of benefits provided) in the trust upon the death of the beneficiary. </a:t>
            </a:r>
            <a:r>
              <a:rPr lang="en-US" sz="2800" b="1" dirty="0"/>
              <a:t>These “pay-back” provisions are necessary in certain types of supplemental needs trusts, but an attorney who knows the difference can save your family thousands of dollars. </a:t>
            </a:r>
          </a:p>
          <a:p>
            <a:pPr marL="457200" indent="-457200" defTabSz="330200">
              <a:buFont typeface="Wingdings" panose="05000000000000000000" pitchFamily="2" charset="2"/>
              <a:buChar char="q"/>
              <a:defRPr sz="1960"/>
            </a:pPr>
            <a:endParaRPr lang="en-US" sz="2800" b="1" dirty="0"/>
          </a:p>
          <a:p>
            <a:pPr marL="457200" indent="-457200" defTabSz="330200">
              <a:buFont typeface="Wingdings" panose="05000000000000000000" pitchFamily="2" charset="2"/>
              <a:buChar char="q"/>
              <a:defRPr sz="1960" b="0"/>
            </a:pPr>
            <a:r>
              <a:rPr lang="en-US" sz="2800" dirty="0"/>
              <a:t>A Supplemental Needs Trust will help you avoid one of the most common mistakes parents make. Although many people with disabilities rely on SSI, Medicaid, or other needs-based government benefits, </a:t>
            </a:r>
            <a:r>
              <a:rPr lang="en-US" sz="2800" b="1" dirty="0"/>
              <a:t>you may have been advised to disinherit your child with disabilities </a:t>
            </a:r>
            <a:r>
              <a:rPr lang="en-US" sz="2800" dirty="0"/>
              <a:t>to protect that child’s public benefits. If your child receives public benefits but no additional financial sup- port, it is likely that your child’s standard of living will be only at a subsistence level. If your other children are adults, financially stable, and have plenty of money, disinheriting your child with special needs might work in the short term. </a:t>
            </a:r>
          </a:p>
          <a:p>
            <a:pPr marL="457200" indent="-457200" defTabSz="330200">
              <a:buFont typeface="Wingdings" panose="05000000000000000000" pitchFamily="2" charset="2"/>
              <a:buChar char="q"/>
              <a:defRPr sz="1960"/>
            </a:pPr>
            <a:endParaRPr lang="en-US" sz="2800" dirty="0"/>
          </a:p>
          <a:p>
            <a:pPr marL="457200" indent="-457200" defTabSz="330200">
              <a:buFont typeface="Wingdings" panose="05000000000000000000" pitchFamily="2" charset="2"/>
              <a:buChar char="q"/>
              <a:defRPr sz="1960" b="0"/>
            </a:pPr>
            <a:r>
              <a:rPr lang="en-US" sz="2800" dirty="0"/>
              <a:t>In all other cases, </a:t>
            </a:r>
            <a:r>
              <a:rPr lang="en-US" sz="2800" b="1" dirty="0"/>
              <a:t>disinheriting your child with special needs is a mistake! </a:t>
            </a:r>
            <a:r>
              <a:rPr lang="en-US" sz="2800" dirty="0"/>
              <a:t>It is not a solution that will protect your child after you and your spouse are gone. The money given to siblings can easily be spent down or lost in a lawsuit or divorce. </a:t>
            </a:r>
            <a:r>
              <a:rPr lang="en-US" sz="2800" b="1" dirty="0"/>
              <a:t>What if your child with the money divorces? </a:t>
            </a:r>
            <a:r>
              <a:rPr lang="en-US" sz="2800" dirty="0"/>
              <a:t>His or her spouse may be entitled to half of the money you set aside for your child with special needs. Further, </a:t>
            </a:r>
            <a:r>
              <a:rPr lang="en-US" sz="2800" b="1" dirty="0"/>
              <a:t>what if your child with the money dies or becomes incapacitated while your child with special needs is still living? </a:t>
            </a:r>
            <a:r>
              <a:rPr lang="en-US" sz="2800" dirty="0"/>
              <a:t>Will his or her heirs care for your child with special needs? </a:t>
            </a:r>
          </a:p>
          <a:p>
            <a:pPr marL="457200" indent="-457200" defTabSz="330200">
              <a:buFont typeface="Wingdings" panose="05000000000000000000" pitchFamily="2" charset="2"/>
              <a:buChar char="q"/>
              <a:defRPr sz="1960"/>
            </a:pPr>
            <a:endParaRPr lang="en-US" sz="2800" dirty="0"/>
          </a:p>
          <a:p>
            <a:pPr marL="457200" indent="-457200" defTabSz="330200">
              <a:buFont typeface="Wingdings" panose="05000000000000000000" pitchFamily="2" charset="2"/>
              <a:buChar char="q"/>
              <a:defRPr sz="1960" b="0"/>
            </a:pPr>
            <a:r>
              <a:rPr lang="en-US" sz="2800" dirty="0"/>
              <a:t>Instead of disinheriting your child, a Supplemental Needs Trust allows you to provide your child with assistance and support after you are incapacitated or gone. </a:t>
            </a:r>
          </a:p>
        </p:txBody>
      </p:sp>
    </p:spTree>
    <p:extLst>
      <p:ext uri="{BB962C8B-B14F-4D97-AF65-F5344CB8AC3E}">
        <p14:creationId xmlns:p14="http://schemas.microsoft.com/office/powerpoint/2010/main" val="216454616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itle 1"/>
          <p:cNvSpPr txBox="1">
            <a:spLocks noGrp="1"/>
          </p:cNvSpPr>
          <p:nvPr>
            <p:ph type="title"/>
          </p:nvPr>
        </p:nvSpPr>
        <p:spPr>
          <a:xfrm>
            <a:off x="1206500" y="997600"/>
            <a:ext cx="21971000" cy="1434951"/>
          </a:xfrm>
          <a:prstGeom prst="rect">
            <a:avLst/>
          </a:prstGeom>
        </p:spPr>
        <p:txBody>
          <a:bodyPr>
            <a:normAutofit/>
          </a:bodyPr>
          <a:lstStyle>
            <a:lvl1pPr defTabSz="2316420">
              <a:defRPr sz="8075" spc="-190"/>
            </a:lvl1pPr>
          </a:lstStyle>
          <a:p>
            <a:pPr algn="ctr"/>
            <a:r>
              <a:rPr sz="7600" dirty="0"/>
              <a:t>Step 8 - Build a Team. </a:t>
            </a:r>
          </a:p>
        </p:txBody>
      </p:sp>
      <p:sp>
        <p:nvSpPr>
          <p:cNvPr id="294" name="Text Placeholder 2"/>
          <p:cNvSpPr txBox="1">
            <a:spLocks noGrp="1"/>
          </p:cNvSpPr>
          <p:nvPr>
            <p:ph type="body" idx="1"/>
          </p:nvPr>
        </p:nvSpPr>
        <p:spPr>
          <a:xfrm>
            <a:off x="1206500" y="2454859"/>
            <a:ext cx="21971000" cy="10263541"/>
          </a:xfrm>
          <a:prstGeom prst="rect">
            <a:avLst/>
          </a:prstGeom>
        </p:spPr>
        <p:txBody>
          <a:bodyPr>
            <a:normAutofit/>
          </a:bodyPr>
          <a:lstStyle/>
          <a:p>
            <a:pPr marL="571500" indent="-571500" defTabSz="808990">
              <a:buFont typeface="Wingdings" panose="05000000000000000000" pitchFamily="2" charset="2"/>
              <a:buChar char="q"/>
              <a:defRPr sz="3920" b="0"/>
            </a:pPr>
            <a:r>
              <a:rPr sz="3600" dirty="0"/>
              <a:t>During your life, you can manage the trust. When you and your spouse are no longer able to serve as trustee, you can designate in the trust document who will serve next. You may choose an individual Trustee. You may choose a trusted team of family members. You may choose a team of professional advisors. Regardless, your trustee must follow the instructions in the trust, ensure that your child remains eligible for government benefits, and enhance your child’s quality of life. </a:t>
            </a:r>
            <a:r>
              <a:rPr sz="3600" b="1" dirty="0"/>
              <a:t>Whoever you choose </a:t>
            </a:r>
            <a:r>
              <a:rPr sz="3600" dirty="0"/>
              <a:t>should be organized, comfortable making financial decisions, and most importantly, highly responsible</a:t>
            </a:r>
            <a:r>
              <a:rPr sz="3600" b="0" dirty="0"/>
              <a:t>. </a:t>
            </a:r>
          </a:p>
          <a:p>
            <a:pPr marL="571500" indent="-571500" defTabSz="808990">
              <a:buFont typeface="Wingdings" panose="05000000000000000000" pitchFamily="2" charset="2"/>
              <a:buChar char="q"/>
              <a:defRPr sz="3920"/>
            </a:pPr>
            <a:endParaRPr sz="3600" b="0" dirty="0"/>
          </a:p>
          <a:p>
            <a:pPr marL="571500" indent="-571500" defTabSz="808990">
              <a:buFont typeface="Wingdings" panose="05000000000000000000" pitchFamily="2" charset="2"/>
              <a:buChar char="q"/>
              <a:defRPr sz="3920" b="0"/>
            </a:pPr>
            <a:r>
              <a:rPr sz="3600" dirty="0"/>
              <a:t>By default, family members of the beneficiary are often appointed to serve as Trustee. All too often, however, family members lack the skills needed to successfully administer a Supplemental Needs Trust. Instead, </a:t>
            </a:r>
            <a:r>
              <a:rPr sz="3600" b="1" dirty="0"/>
              <a:t>consider selecting a professional Trustee in conjunction with an advisory committee or an advocate/care manager. </a:t>
            </a:r>
            <a:r>
              <a:rPr sz="3600" dirty="0"/>
              <a:t>If these models don’t work for you, there are other ways to incorporate professional expertise into the administration of the trust. </a:t>
            </a:r>
          </a:p>
          <a:p>
            <a:pPr marL="571500" indent="-571500" defTabSz="808990">
              <a:buFont typeface="Wingdings" panose="05000000000000000000" pitchFamily="2" charset="2"/>
              <a:buChar char="q"/>
              <a:defRPr sz="3920"/>
            </a:pPr>
            <a:endParaRPr sz="3600" dirty="0"/>
          </a:p>
          <a:p>
            <a:pPr marL="571500" indent="-571500" defTabSz="808990">
              <a:buFont typeface="Wingdings" panose="05000000000000000000" pitchFamily="2" charset="2"/>
              <a:buChar char="q"/>
              <a:defRPr sz="3920" b="0"/>
            </a:pPr>
            <a:r>
              <a:rPr sz="3600" dirty="0"/>
              <a:t>The right Trustee will provide you with the peace of mind that comes from knowing that your child will be taken care of for life.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9 - Provide Enough Financial Resources. </a:t>
            </a:r>
          </a:p>
        </p:txBody>
      </p:sp>
      <p:sp>
        <p:nvSpPr>
          <p:cNvPr id="297" name="Text Placeholder 2"/>
          <p:cNvSpPr txBox="1">
            <a:spLocks noGrp="1"/>
          </p:cNvSpPr>
          <p:nvPr>
            <p:ph type="body" idx="1"/>
          </p:nvPr>
        </p:nvSpPr>
        <p:spPr>
          <a:xfrm>
            <a:off x="1206500" y="2514451"/>
            <a:ext cx="21971000" cy="10263541"/>
          </a:xfrm>
          <a:prstGeom prst="rect">
            <a:avLst/>
          </a:prstGeom>
        </p:spPr>
        <p:txBody>
          <a:bodyPr>
            <a:normAutofit fontScale="92500" lnSpcReduction="10000"/>
          </a:bodyPr>
          <a:lstStyle/>
          <a:p>
            <a:pPr marL="571500" indent="-571500" defTabSz="775969">
              <a:buFont typeface="Wingdings" panose="05000000000000000000" pitchFamily="2" charset="2"/>
              <a:buChar char="q"/>
              <a:defRPr sz="1974" b="0"/>
            </a:pPr>
            <a:r>
              <a:rPr sz="3600" dirty="0"/>
              <a:t>As a parent, </a:t>
            </a:r>
            <a:r>
              <a:rPr sz="3600" b="1" dirty="0"/>
              <a:t>it’s your responsibility to provide enough financial resources </a:t>
            </a:r>
            <a:r>
              <a:rPr sz="3600" dirty="0"/>
              <a:t>to make sure that whoever is raising your children will not struggle financially. You need to either have sufficient savings and investment resources to care for your children if you can’t or you need to have life insurance. Life insurance is one of the best ways to get money into a Supplemental Needs Trust! In fact, many parents purchase life insurance solely for the purpose of funding the trust. </a:t>
            </a:r>
          </a:p>
          <a:p>
            <a:pPr marL="571500" indent="-571500" defTabSz="775969">
              <a:buFont typeface="Wingdings" panose="05000000000000000000" pitchFamily="2" charset="2"/>
              <a:buChar char="q"/>
              <a:defRPr sz="1974"/>
            </a:pPr>
            <a:endParaRPr sz="3600" dirty="0"/>
          </a:p>
          <a:p>
            <a:pPr marL="571500" indent="-571500" defTabSz="775969">
              <a:buFont typeface="Wingdings" panose="05000000000000000000" pitchFamily="2" charset="2"/>
              <a:buChar char="q"/>
              <a:defRPr sz="1974" b="0"/>
            </a:pPr>
            <a:r>
              <a:rPr sz="3600" dirty="0"/>
              <a:t>Work with a trusted advisor to determine exactly </a:t>
            </a:r>
            <a:r>
              <a:rPr sz="3600" b="1" dirty="0"/>
              <a:t>how much savings or insurance would be sufficient </a:t>
            </a:r>
            <a:r>
              <a:rPr sz="3600" dirty="0"/>
              <a:t>to support your family if something happened to you. You will also have to </a:t>
            </a:r>
            <a:r>
              <a:rPr sz="3600" b="1" dirty="0"/>
              <a:t>consider whether to purchase term insurance, </a:t>
            </a:r>
            <a:r>
              <a:rPr sz="3600" dirty="0"/>
              <a:t>which is less expensive and expires after a certain period of time without building up any continued value, or permanent insurance, which is more expensive, but is often guaranteed to be there until you die and does build up cash value. </a:t>
            </a:r>
          </a:p>
          <a:p>
            <a:pPr marL="571500" indent="-571500" defTabSz="775969">
              <a:buFont typeface="Wingdings" panose="05000000000000000000" pitchFamily="2" charset="2"/>
              <a:buChar char="q"/>
              <a:defRPr sz="1974"/>
            </a:pPr>
            <a:endParaRPr sz="3600" dirty="0"/>
          </a:p>
          <a:p>
            <a:pPr marL="571500" indent="-571500" defTabSz="775969">
              <a:buFont typeface="Wingdings" panose="05000000000000000000" pitchFamily="2" charset="2"/>
              <a:buChar char="q"/>
              <a:defRPr sz="1974" b="0"/>
            </a:pPr>
            <a:r>
              <a:rPr sz="3600" dirty="0"/>
              <a:t>If you have a child with special needs, </a:t>
            </a:r>
            <a:r>
              <a:rPr sz="3600" b="1" dirty="0"/>
              <a:t>you should strongly consider purchasing permanent insurance rather than term insurance</a:t>
            </a:r>
            <a:r>
              <a:rPr sz="3600" dirty="0"/>
              <a:t>. Permanent insurance is the only way to guarantee that needed resources will be available for your child upon your death. The decision as to what to purchase and how much </a:t>
            </a:r>
            <a:r>
              <a:rPr sz="3600" b="1" dirty="0"/>
              <a:t>must be made with an advisor you absolutely trust. </a:t>
            </a:r>
          </a:p>
          <a:p>
            <a:pPr marL="571500" indent="-571500" defTabSz="775969">
              <a:buFont typeface="Wingdings" panose="05000000000000000000" pitchFamily="2" charset="2"/>
              <a:buChar char="q"/>
              <a:defRPr sz="1974"/>
            </a:pPr>
            <a:endParaRPr sz="3600" b="1" dirty="0"/>
          </a:p>
          <a:p>
            <a:pPr marL="571500" indent="-571500" defTabSz="775969">
              <a:buFont typeface="Wingdings" panose="05000000000000000000" pitchFamily="2" charset="2"/>
              <a:buChar char="q"/>
              <a:defRPr sz="1974" b="0"/>
            </a:pPr>
            <a:r>
              <a:rPr sz="3600" dirty="0"/>
              <a:t>And, most importantly, make sure that the </a:t>
            </a:r>
            <a:r>
              <a:rPr sz="3600" b="1" dirty="0"/>
              <a:t>financial resources you do leave would be available to your guardians and your children and would be protected. </a:t>
            </a:r>
            <a:r>
              <a:rPr sz="3600" dirty="0"/>
              <a:t>What if the home your child lives in requires modifications? Make sure that the trusts are drafted the right way so that your selected guardians will have the money they need to care for your child. </a:t>
            </a:r>
          </a:p>
          <a:p>
            <a:pPr marL="571500" indent="-571500" defTabSz="775969">
              <a:buFont typeface="Wingdings" panose="05000000000000000000" pitchFamily="2" charset="2"/>
              <a:buChar char="q"/>
              <a:defRPr sz="1974" b="0"/>
            </a:pPr>
            <a:endParaRPr sz="3600" dirty="0"/>
          </a:p>
          <a:p>
            <a:pPr marL="571500" indent="-571500" defTabSz="775969">
              <a:buFont typeface="Wingdings" panose="05000000000000000000" pitchFamily="2" charset="2"/>
              <a:buChar char="q"/>
              <a:defRPr sz="1974" b="0"/>
            </a:pPr>
            <a:r>
              <a:rPr sz="3600" dirty="0"/>
              <a:t>You will want to designate </a:t>
            </a:r>
            <a:r>
              <a:rPr sz="3600" b="1" dirty="0"/>
              <a:t>a trust as the beneficiary of your life insurance </a:t>
            </a:r>
            <a:r>
              <a:rPr sz="3600" dirty="0"/>
              <a:t>so it doesn’t get pulled into the court process and be unavailable when it’s most needed. All that life insurance needs to go to a Supplemental Needs Trust and not directly to your child. </a:t>
            </a:r>
          </a:p>
          <a:p>
            <a:pPr defTabSz="775969">
              <a:defRPr sz="1974"/>
            </a:pP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9</a:t>
            </a:r>
            <a:r>
              <a:rPr lang="en-US" sz="7600" dirty="0"/>
              <a:t> Cont.</a:t>
            </a:r>
            <a:r>
              <a:rPr sz="7600" dirty="0"/>
              <a:t> - Provide Enough Financial Resources. </a:t>
            </a:r>
          </a:p>
        </p:txBody>
      </p:sp>
      <p:sp>
        <p:nvSpPr>
          <p:cNvPr id="297" name="Text Placeholder 2"/>
          <p:cNvSpPr txBox="1">
            <a:spLocks noGrp="1"/>
          </p:cNvSpPr>
          <p:nvPr>
            <p:ph type="body" idx="1"/>
          </p:nvPr>
        </p:nvSpPr>
        <p:spPr>
          <a:xfrm>
            <a:off x="1206500" y="2372959"/>
            <a:ext cx="21971000" cy="10263541"/>
          </a:xfrm>
          <a:prstGeom prst="rect">
            <a:avLst/>
          </a:prstGeom>
        </p:spPr>
        <p:txBody>
          <a:bodyPr>
            <a:normAutofit fontScale="92500"/>
          </a:bodyPr>
          <a:lstStyle/>
          <a:p>
            <a:pPr marL="342900" indent="-342900" defTabSz="775969">
              <a:buFont typeface="Wingdings" panose="05000000000000000000" pitchFamily="2" charset="2"/>
              <a:buChar char="q"/>
              <a:defRPr sz="1974"/>
            </a:pPr>
            <a:endParaRPr dirty="0"/>
          </a:p>
          <a:p>
            <a:pPr marL="571500" indent="-571500" defTabSz="775969">
              <a:buFont typeface="Wingdings" panose="05000000000000000000" pitchFamily="2" charset="2"/>
              <a:buChar char="q"/>
              <a:defRPr sz="1974" b="0"/>
            </a:pPr>
            <a:r>
              <a:rPr sz="3600" dirty="0"/>
              <a:t>Normally, life insurance passes to your named beneficiaries without probate, but if your children are designated as beneficiaries (you might have named your spouse first and your children second, but if something happens to you both, your children are too young to receive the benefits), it must go through the court process because they are minors. And, your child with special needs will receive everything outright at age 18. Not a good result</a:t>
            </a:r>
            <a:r>
              <a:rPr sz="3600" b="1" dirty="0"/>
              <a:t>. </a:t>
            </a:r>
          </a:p>
          <a:p>
            <a:pPr marL="571500" indent="-571500" defTabSz="775969">
              <a:buFont typeface="Wingdings" panose="05000000000000000000" pitchFamily="2" charset="2"/>
              <a:buChar char="q"/>
              <a:defRPr sz="1974"/>
            </a:pPr>
            <a:endParaRPr sz="3600" b="1" dirty="0"/>
          </a:p>
          <a:p>
            <a:pPr marL="571500" indent="-571500" defTabSz="775969">
              <a:buFont typeface="Wingdings" panose="05000000000000000000" pitchFamily="2" charset="2"/>
              <a:buChar char="q"/>
              <a:defRPr sz="1974" b="0"/>
            </a:pPr>
            <a:r>
              <a:rPr sz="3600" dirty="0"/>
              <a:t>Make sure you </a:t>
            </a:r>
            <a:r>
              <a:rPr sz="3600" b="1" dirty="0"/>
              <a:t>fund your assets into your Living Trust so you don’t leave your loved ones with an enormous, complicated and stressful problem </a:t>
            </a:r>
            <a:r>
              <a:rPr sz="3600" dirty="0"/>
              <a:t>after you are gone. If you already have a trust, make sure that </a:t>
            </a:r>
            <a:r>
              <a:rPr sz="3600" b="1" dirty="0"/>
              <a:t>every asset you own is titled properly </a:t>
            </a:r>
            <a:r>
              <a:rPr sz="3600" dirty="0"/>
              <a:t>because if it’s not, the trust isn’t going to protect the people who are most counting on it – the people you love the most. </a:t>
            </a:r>
          </a:p>
          <a:p>
            <a:pPr marL="571500" indent="-571500" defTabSz="775969">
              <a:buFont typeface="Wingdings" panose="05000000000000000000" pitchFamily="2" charset="2"/>
              <a:buChar char="q"/>
              <a:defRPr sz="1974"/>
            </a:pPr>
            <a:endParaRPr sz="3600" dirty="0"/>
          </a:p>
          <a:p>
            <a:pPr marL="571500" indent="-571500" defTabSz="775969">
              <a:buFont typeface="Wingdings" panose="05000000000000000000" pitchFamily="2" charset="2"/>
              <a:buChar char="q"/>
              <a:defRPr sz="1974" b="0"/>
            </a:pPr>
            <a:r>
              <a:rPr sz="3600" dirty="0"/>
              <a:t>If you are not ready for the work and expense of establishing a Living Trust, consider a standalone Supplemental Needs Trust. You can even allow others to contribute for your special needs child and you will manage the funds as a trustee while alive. </a:t>
            </a:r>
          </a:p>
          <a:p>
            <a:pPr marL="571500" indent="-571500" defTabSz="775969">
              <a:buFont typeface="Wingdings" panose="05000000000000000000" pitchFamily="2" charset="2"/>
              <a:buChar char="q"/>
              <a:defRPr sz="1974"/>
            </a:pPr>
            <a:endParaRPr sz="3600" dirty="0"/>
          </a:p>
          <a:p>
            <a:pPr marL="571500" indent="-571500" defTabSz="775969">
              <a:buFont typeface="Wingdings" panose="05000000000000000000" pitchFamily="2" charset="2"/>
              <a:buChar char="q"/>
              <a:defRPr sz="1974" b="0"/>
            </a:pPr>
            <a:r>
              <a:rPr sz="3600" dirty="0"/>
              <a:t>Another way to leave financial resources for your child is to ask your extended family (particularly grandparents) and friends to make gifts to the Supplemental Needs Trust or name the trust as a beneficiary of their own estate. </a:t>
            </a:r>
          </a:p>
          <a:p>
            <a:pPr marL="571500" indent="-571500" defTabSz="775969">
              <a:buFont typeface="Wingdings" panose="05000000000000000000" pitchFamily="2" charset="2"/>
              <a:buChar char="q"/>
              <a:defRPr sz="1974"/>
            </a:pPr>
            <a:endParaRPr sz="3600" dirty="0"/>
          </a:p>
          <a:p>
            <a:pPr marL="571500" indent="-571500" defTabSz="775969">
              <a:buFont typeface="Wingdings" panose="05000000000000000000" pitchFamily="2" charset="2"/>
              <a:buChar char="q"/>
              <a:defRPr sz="1974" b="0"/>
            </a:pPr>
            <a:r>
              <a:rPr sz="3600" dirty="0"/>
              <a:t>After you have set up your Supplemental Needs Trust, </a:t>
            </a:r>
            <a:r>
              <a:rPr sz="3600" b="1" dirty="0"/>
              <a:t>send letters to your family and friends requesting that any gift they leave your special needs child be designated to his trust instead of outright. </a:t>
            </a:r>
          </a:p>
        </p:txBody>
      </p:sp>
    </p:spTree>
    <p:extLst>
      <p:ext uri="{BB962C8B-B14F-4D97-AF65-F5344CB8AC3E}">
        <p14:creationId xmlns:p14="http://schemas.microsoft.com/office/powerpoint/2010/main" val="1335363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1"/>
          <p:cNvSpPr txBox="1">
            <a:spLocks noGrp="1"/>
          </p:cNvSpPr>
          <p:nvPr>
            <p:ph type="title"/>
          </p:nvPr>
        </p:nvSpPr>
        <p:spPr>
          <a:prstGeom prst="rect">
            <a:avLst/>
          </a:prstGeom>
        </p:spPr>
        <p:txBody>
          <a:bodyPr>
            <a:normAutofit/>
          </a:bodyPr>
          <a:lstStyle>
            <a:lvl1pPr defTabSz="2316420">
              <a:defRPr sz="8075" spc="-190"/>
            </a:lvl1pPr>
          </a:lstStyle>
          <a:p>
            <a:pPr algn="ctr"/>
            <a:r>
              <a:rPr sz="7600" dirty="0"/>
              <a:t>Step 10 - Pass On More Than Just Your Money </a:t>
            </a:r>
          </a:p>
        </p:txBody>
      </p:sp>
      <p:sp>
        <p:nvSpPr>
          <p:cNvPr id="300" name="Text Placeholder 2"/>
          <p:cNvSpPr txBox="1">
            <a:spLocks noGrp="1"/>
          </p:cNvSpPr>
          <p:nvPr>
            <p:ph type="body" idx="1"/>
          </p:nvPr>
        </p:nvSpPr>
        <p:spPr>
          <a:xfrm>
            <a:off x="1206500" y="2953251"/>
            <a:ext cx="21971000" cy="10263541"/>
          </a:xfrm>
          <a:prstGeom prst="rect">
            <a:avLst/>
          </a:prstGeom>
        </p:spPr>
        <p:txBody>
          <a:bodyPr>
            <a:normAutofit/>
          </a:bodyPr>
          <a:lstStyle/>
          <a:p>
            <a:pPr marL="571500" indent="-571500">
              <a:buFont typeface="Wingdings" panose="05000000000000000000" pitchFamily="2" charset="2"/>
              <a:buChar char="q"/>
              <a:defRPr b="0"/>
            </a:pPr>
            <a:r>
              <a:rPr sz="3600" dirty="0"/>
              <a:t>Think of the knowledge you have gained spending a lifetime caring for your child! </a:t>
            </a:r>
            <a:r>
              <a:rPr sz="3600" b="1" dirty="0"/>
              <a:t>Be sure to write or record a complete set of instructions to guide future caregivers and trustees as they take care of your child. </a:t>
            </a:r>
          </a:p>
          <a:p>
            <a:pPr marL="571500" indent="-571500">
              <a:buFont typeface="Wingdings" panose="05000000000000000000" pitchFamily="2" charset="2"/>
              <a:buChar char="q"/>
            </a:pPr>
            <a:endParaRPr sz="3600" b="1" dirty="0"/>
          </a:p>
          <a:p>
            <a:pPr marL="571500" indent="-571500">
              <a:buFont typeface="Wingdings" panose="05000000000000000000" pitchFamily="2" charset="2"/>
              <a:buChar char="q"/>
              <a:defRPr b="0"/>
            </a:pPr>
            <a:r>
              <a:rPr sz="3600" dirty="0"/>
              <a:t>Include information regarding </a:t>
            </a:r>
            <a:r>
              <a:rPr sz="3600" b="1" dirty="0"/>
              <a:t>residential preferences, medical concerns, preferred doctors and therapists, essential therapies, and social activities. </a:t>
            </a:r>
            <a:r>
              <a:rPr sz="3600" dirty="0"/>
              <a:t>Although such instructions are not legally binding, they can reflect your thinking on a range of issues and provide a plan for the caregivers to follow.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Picture Placeholder 1" descr="Picture Placeholder 1"/>
          <p:cNvPicPr>
            <a:picLocks noGrp="1" noChangeAspect="1"/>
          </p:cNvPicPr>
          <p:nvPr>
            <p:ph type="pic" idx="21"/>
          </p:nvPr>
        </p:nvPicPr>
        <p:blipFill>
          <a:blip r:embed="rId2"/>
          <a:srcRect l="28826" r="28826"/>
          <a:stretch>
            <a:fillRect/>
          </a:stretch>
        </p:blipFill>
        <p:spPr>
          <a:prstGeom prst="rect">
            <a:avLst/>
          </a:prstGeom>
        </p:spPr>
      </p:pic>
      <p:sp>
        <p:nvSpPr>
          <p:cNvPr id="351" name="Title 2"/>
          <p:cNvSpPr txBox="1">
            <a:spLocks noGrp="1"/>
          </p:cNvSpPr>
          <p:nvPr>
            <p:ph type="title"/>
          </p:nvPr>
        </p:nvSpPr>
        <p:spPr>
          <a:xfrm>
            <a:off x="1219623" y="2752495"/>
            <a:ext cx="9193019" cy="1354658"/>
          </a:xfrm>
          <a:prstGeom prst="rect">
            <a:avLst/>
          </a:prstGeom>
        </p:spPr>
        <p:txBody>
          <a:bodyPr/>
          <a:lstStyle>
            <a:lvl1pPr defTabSz="2340803">
              <a:defRPr sz="7679" spc="-192"/>
            </a:lvl1pPr>
          </a:lstStyle>
          <a:p>
            <a:r>
              <a:t>That’s it!</a:t>
            </a:r>
          </a:p>
        </p:txBody>
      </p:sp>
      <p:sp>
        <p:nvSpPr>
          <p:cNvPr id="352" name="Text Placeholder 3"/>
          <p:cNvSpPr txBox="1">
            <a:spLocks noGrp="1"/>
          </p:cNvSpPr>
          <p:nvPr>
            <p:ph type="body" sz="half" idx="1"/>
          </p:nvPr>
        </p:nvSpPr>
        <p:spPr>
          <a:xfrm>
            <a:off x="1206500" y="4248503"/>
            <a:ext cx="11227759" cy="8256014"/>
          </a:xfrm>
          <a:prstGeom prst="rect">
            <a:avLst/>
          </a:prstGeom>
        </p:spPr>
        <p:txBody>
          <a:bodyPr/>
          <a:lstStyle/>
          <a:p>
            <a:pPr>
              <a:defRPr sz="4400" spc="-100"/>
            </a:pPr>
            <a:r>
              <a:t>Now you have the information and guidance you need to take charge of your child’s future and build a fortress of protection that will last a lifetime. </a:t>
            </a:r>
          </a:p>
          <a:p>
            <a:pPr>
              <a:defRPr sz="4400"/>
            </a:pPr>
            <a:endParaRPr/>
          </a:p>
          <a:p>
            <a:pPr>
              <a:defRPr sz="4400" spc="-100"/>
            </a:pPr>
            <a:r>
              <a:t>Please let us know your thoughts about The Special Needs Freedom Guide by sending an email to </a:t>
            </a:r>
            <a:r>
              <a:rPr u="sng">
                <a:solidFill>
                  <a:srgbClr val="0000FF"/>
                </a:solidFill>
                <a:uFill>
                  <a:solidFill>
                    <a:srgbClr val="0000FF"/>
                  </a:solidFill>
                </a:uFill>
                <a:hlinkClick r:id="rId3"/>
              </a:rPr>
              <a:t>vanessa@Lagerlof.com</a:t>
            </a:r>
            <a:r>
              <a:t> or by calling (626) 793-9400</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Placeholder 1" descr="Picture Placeholder 1"/>
          <p:cNvPicPr>
            <a:picLocks noGrp="1" noChangeAspect="1"/>
          </p:cNvPicPr>
          <p:nvPr>
            <p:ph type="pic" idx="21"/>
          </p:nvPr>
        </p:nvPicPr>
        <p:blipFill>
          <a:blip r:embed="rId2"/>
          <a:srcRect l="27727" r="9153"/>
          <a:stretch>
            <a:fillRect/>
          </a:stretch>
        </p:blipFill>
        <p:spPr>
          <a:xfrm>
            <a:off x="-52503" y="-17774"/>
            <a:ext cx="13019800" cy="13751550"/>
          </a:xfrm>
          <a:prstGeom prst="rect">
            <a:avLst/>
          </a:prstGeom>
        </p:spPr>
      </p:pic>
      <p:sp>
        <p:nvSpPr>
          <p:cNvPr id="259" name="Title 2"/>
          <p:cNvSpPr txBox="1">
            <a:spLocks noGrp="1"/>
          </p:cNvSpPr>
          <p:nvPr>
            <p:ph type="title"/>
          </p:nvPr>
        </p:nvSpPr>
        <p:spPr>
          <a:prstGeom prst="rect">
            <a:avLst/>
          </a:prstGeom>
        </p:spPr>
        <p:txBody>
          <a:bodyPr/>
          <a:lstStyle/>
          <a:p>
            <a:pPr defTabSz="1633685">
              <a:defRPr sz="3283" spc="-134"/>
            </a:pPr>
            <a:r>
              <a:t>Ask Yourself </a:t>
            </a:r>
            <a:br/>
            <a:r>
              <a:t>Three Simple Questions: </a:t>
            </a:r>
            <a:br/>
            <a:endParaRPr/>
          </a:p>
        </p:txBody>
      </p:sp>
      <p:sp>
        <p:nvSpPr>
          <p:cNvPr id="260" name="Text Placeholder 3"/>
          <p:cNvSpPr txBox="1">
            <a:spLocks noGrp="1"/>
          </p:cNvSpPr>
          <p:nvPr>
            <p:ph type="body" sz="quarter" idx="1"/>
          </p:nvPr>
        </p:nvSpPr>
        <p:spPr>
          <a:xfrm>
            <a:off x="14528941" y="5370693"/>
            <a:ext cx="9179970" cy="5957958"/>
          </a:xfrm>
          <a:prstGeom prst="rect">
            <a:avLst/>
          </a:prstGeom>
        </p:spPr>
        <p:txBody>
          <a:bodyPr/>
          <a:lstStyle/>
          <a:p>
            <a:pPr marL="457200" indent="-457200">
              <a:buSzPct val="100000"/>
              <a:buFont typeface="Arial"/>
              <a:buChar char="•"/>
              <a:defRPr b="1"/>
            </a:pPr>
            <a:r>
              <a:t>What Would Happen to Your Child with Special Needs if Something Happened to You? </a:t>
            </a:r>
          </a:p>
          <a:p>
            <a:pPr marL="457200" indent="-457200">
              <a:buSzPct val="100000"/>
              <a:buFont typeface="Arial"/>
              <a:buChar char="•"/>
              <a:defRPr b="1"/>
            </a:pPr>
            <a:r>
              <a:t>What Would Happen to Your Other Children? </a:t>
            </a:r>
          </a:p>
          <a:p>
            <a:pPr marL="457200" indent="-457200">
              <a:buSzPct val="100000"/>
              <a:buFont typeface="Arial"/>
              <a:buChar char="•"/>
              <a:defRPr b="1"/>
            </a:pPr>
            <a:r>
              <a:t>What Would Happen to Your Most Treasured Belongings? </a:t>
            </a:r>
          </a:p>
          <a:p>
            <a:r>
              <a:t>Guaranteeing the care of your children begins with the</a:t>
            </a:r>
            <a:br/>
            <a:r>
              <a:t>essential question: </a:t>
            </a:r>
            <a:r>
              <a:rPr b="1"/>
              <a:t>what would happen to your children if something happened to you?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Picture Placeholder 1" descr="Picture Placeholder 1"/>
          <p:cNvPicPr>
            <a:picLocks noGrp="1" noChangeAspect="1"/>
          </p:cNvPicPr>
          <p:nvPr>
            <p:ph type="pic" idx="21"/>
          </p:nvPr>
        </p:nvPicPr>
        <p:blipFill>
          <a:blip r:embed="rId2"/>
          <a:srcRect l="7243" r="50408"/>
          <a:stretch>
            <a:fillRect/>
          </a:stretch>
        </p:blipFill>
        <p:spPr>
          <a:xfrm>
            <a:off x="14875966" y="1301126"/>
            <a:ext cx="7326472" cy="11533762"/>
          </a:xfrm>
          <a:prstGeom prst="rect">
            <a:avLst/>
          </a:prstGeom>
        </p:spPr>
      </p:pic>
      <p:sp>
        <p:nvSpPr>
          <p:cNvPr id="269" name="Title 2"/>
          <p:cNvSpPr txBox="1">
            <a:spLocks noGrp="1"/>
          </p:cNvSpPr>
          <p:nvPr>
            <p:ph type="title"/>
          </p:nvPr>
        </p:nvSpPr>
        <p:spPr>
          <a:xfrm>
            <a:off x="1219624" y="2752495"/>
            <a:ext cx="10178478" cy="1354658"/>
          </a:xfrm>
          <a:prstGeom prst="rect">
            <a:avLst/>
          </a:prstGeom>
        </p:spPr>
        <p:txBody>
          <a:bodyPr/>
          <a:lstStyle>
            <a:lvl1pPr>
              <a:defRPr sz="7200" spc="-200"/>
            </a:lvl1pPr>
          </a:lstStyle>
          <a:p>
            <a:r>
              <a:t>10 Step Planning Process</a:t>
            </a:r>
          </a:p>
        </p:txBody>
      </p:sp>
      <p:sp>
        <p:nvSpPr>
          <p:cNvPr id="270" name="Text Placeholder 3"/>
          <p:cNvSpPr txBox="1">
            <a:spLocks noGrp="1"/>
          </p:cNvSpPr>
          <p:nvPr>
            <p:ph type="body" sz="half" idx="1"/>
          </p:nvPr>
        </p:nvSpPr>
        <p:spPr>
          <a:xfrm>
            <a:off x="1206500" y="4248503"/>
            <a:ext cx="11227759" cy="8256014"/>
          </a:xfrm>
          <a:prstGeom prst="rect">
            <a:avLst/>
          </a:prstGeom>
        </p:spPr>
        <p:txBody>
          <a:bodyPr/>
          <a:lstStyle/>
          <a:p>
            <a:pPr>
              <a:defRPr spc="-100"/>
            </a:pPr>
            <a:r>
              <a:rPr dirty="0"/>
              <a:t>There are </a:t>
            </a:r>
            <a:r>
              <a:rPr b="1" dirty="0"/>
              <a:t>ten planning steps you can take right away </a:t>
            </a:r>
            <a:r>
              <a:rPr dirty="0"/>
              <a:t>to take charge of your child’s future care. </a:t>
            </a:r>
          </a:p>
          <a:p>
            <a:pPr>
              <a:defRPr spc="-100"/>
            </a:pPr>
            <a:r>
              <a:rPr dirty="0"/>
              <a:t>A typical child could recover from a failure to plan, but </a:t>
            </a:r>
            <a:r>
              <a:rPr b="1" dirty="0"/>
              <a:t>a child with special needs may never recover. </a:t>
            </a:r>
            <a:r>
              <a:rPr dirty="0"/>
              <a:t>Although</a:t>
            </a:r>
            <a:br>
              <a:rPr dirty="0"/>
            </a:br>
            <a:r>
              <a:rPr dirty="0"/>
              <a:t>some people with special needs are able to support themselves as an adult, many will need to rely on government assistance. </a:t>
            </a:r>
          </a:p>
          <a:p>
            <a:pPr>
              <a:defRPr spc="-100"/>
            </a:pPr>
            <a:r>
              <a:rPr dirty="0"/>
              <a:t>Most importantly, you must put in place a clear plan for the care of your children if something happens to </a:t>
            </a:r>
            <a:r>
              <a:rPr dirty="0" err="1"/>
              <a:t>you.This</a:t>
            </a:r>
            <a:r>
              <a:rPr dirty="0"/>
              <a:t> is critical. </a:t>
            </a:r>
            <a:r>
              <a:rPr b="1" dirty="0"/>
              <a:t>Don’t just leave the care of your family and your assets to chance. </a:t>
            </a:r>
            <a:r>
              <a:rPr dirty="0"/>
              <a:t>The next 10 steps will map out for you exactly what you need to do.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p:nvPr>
        </p:nvSpPr>
        <p:spPr>
          <a:prstGeom prst="rect">
            <a:avLst/>
          </a:prstGeom>
        </p:spPr>
        <p:txBody>
          <a:bodyPr>
            <a:normAutofit fontScale="90000"/>
          </a:bodyPr>
          <a:lstStyle/>
          <a:p>
            <a:pPr algn="ctr" defTabSz="1658069">
              <a:defRPr sz="4488" spc="-136"/>
            </a:pPr>
            <a:r>
              <a:rPr lang="en-US" sz="7300" dirty="0"/>
              <a:t>STEP 1</a:t>
            </a:r>
            <a:r>
              <a:rPr sz="7300" dirty="0"/>
              <a:t>- Name Guardians for Both the Short Term and the Long Term</a:t>
            </a:r>
            <a:r>
              <a:rPr sz="7800" dirty="0"/>
              <a:t>. </a:t>
            </a:r>
            <a:br>
              <a:rPr dirty="0"/>
            </a:br>
            <a:endParaRPr dirty="0"/>
          </a:p>
        </p:txBody>
      </p:sp>
      <p:sp>
        <p:nvSpPr>
          <p:cNvPr id="273" name="Text Placeholder 2"/>
          <p:cNvSpPr txBox="1">
            <a:spLocks noGrp="1"/>
          </p:cNvSpPr>
          <p:nvPr>
            <p:ph type="body" idx="1"/>
          </p:nvPr>
        </p:nvSpPr>
        <p:spPr>
          <a:xfrm>
            <a:off x="1206500" y="3195825"/>
            <a:ext cx="21971000" cy="10024604"/>
          </a:xfrm>
          <a:prstGeom prst="rect">
            <a:avLst/>
          </a:prstGeom>
        </p:spPr>
        <p:txBody>
          <a:bodyPr>
            <a:normAutofit/>
          </a:bodyPr>
          <a:lstStyle/>
          <a:p>
            <a:pPr marL="571500" indent="-571500" defTabSz="808990">
              <a:buFont typeface="Wingdings" panose="05000000000000000000" pitchFamily="2" charset="2"/>
              <a:buChar char="q"/>
              <a:defRPr sz="1960"/>
            </a:pPr>
            <a:r>
              <a:rPr sz="3600" dirty="0"/>
              <a:t>If you have children under age 18, you must give clear legal authority for designated caregivers to take custody of your children immediately if there is an emergency. </a:t>
            </a:r>
          </a:p>
          <a:p>
            <a:pPr marL="571500" indent="-571500" defTabSz="808990">
              <a:buFont typeface="Wingdings" panose="05000000000000000000" pitchFamily="2" charset="2"/>
              <a:buChar char="q"/>
              <a:defRPr sz="1960"/>
            </a:pPr>
            <a:endParaRPr sz="3600" dirty="0"/>
          </a:p>
          <a:p>
            <a:pPr marL="571500" indent="-571500" defTabSz="808990">
              <a:buFont typeface="Wingdings" panose="05000000000000000000" pitchFamily="2" charset="2"/>
              <a:buChar char="q"/>
              <a:defRPr sz="1960"/>
            </a:pPr>
            <a:r>
              <a:rPr sz="3600" dirty="0"/>
              <a:t>Tell your children, or their caregivers, exactly who they should call </a:t>
            </a:r>
            <a:r>
              <a:rPr sz="3600" b="0" dirty="0"/>
              <a:t>if something happens to you. You must make sure the person who is called has legal authority to stay with your children. It’s not going to do any good to have a neighbor or friend come over unless that person has </a:t>
            </a:r>
            <a:r>
              <a:rPr sz="3600" dirty="0"/>
              <a:t>documented legal authority </a:t>
            </a:r>
            <a:r>
              <a:rPr sz="3600" b="0" dirty="0"/>
              <a:t>from you to stay with your children. </a:t>
            </a:r>
          </a:p>
          <a:p>
            <a:pPr marL="571500" indent="-571500" defTabSz="808990">
              <a:buFont typeface="Wingdings" panose="05000000000000000000" pitchFamily="2" charset="2"/>
              <a:buChar char="q"/>
              <a:defRPr sz="1960"/>
            </a:pPr>
            <a:endParaRPr sz="3600" b="0" dirty="0"/>
          </a:p>
          <a:p>
            <a:pPr marL="571500" indent="-571500" defTabSz="808990">
              <a:buFont typeface="Wingdings" panose="05000000000000000000" pitchFamily="2" charset="2"/>
              <a:buChar char="q"/>
              <a:defRPr sz="1960" b="0"/>
            </a:pPr>
            <a:r>
              <a:rPr sz="3600" dirty="0"/>
              <a:t>Make sure </a:t>
            </a:r>
            <a:r>
              <a:rPr sz="3600" b="1" dirty="0"/>
              <a:t>you have given documented clear legal authority to one or more people </a:t>
            </a:r>
            <a:r>
              <a:rPr sz="3600" dirty="0"/>
              <a:t>(our preferred number of people is three) who live near your family and </a:t>
            </a:r>
            <a:r>
              <a:rPr sz="3600" b="1" dirty="0"/>
              <a:t>would be available immediately to your children</a:t>
            </a:r>
            <a:r>
              <a:rPr sz="3600" dirty="0"/>
              <a:t>. We recommend you </a:t>
            </a:r>
            <a:r>
              <a:rPr sz="3600" b="1" dirty="0"/>
              <a:t>choose people who live within 20 minutes </a:t>
            </a:r>
            <a:r>
              <a:rPr sz="3600" dirty="0"/>
              <a:t>of your home. These </a:t>
            </a:r>
            <a:r>
              <a:rPr sz="3600" b="1" dirty="0"/>
              <a:t>people should be people who would be able to comfort your children </a:t>
            </a:r>
            <a:r>
              <a:rPr sz="3600" dirty="0"/>
              <a:t>during a crisis. </a:t>
            </a:r>
          </a:p>
          <a:p>
            <a:pPr marL="571500" indent="-571500" defTabSz="808990">
              <a:buFont typeface="Wingdings" panose="05000000000000000000" pitchFamily="2" charset="2"/>
              <a:buChar char="q"/>
              <a:defRPr sz="1960"/>
            </a:pPr>
            <a:endParaRPr sz="3600" dirty="0"/>
          </a:p>
          <a:p>
            <a:pPr defTabSz="808990">
              <a:defRPr sz="1960"/>
            </a:pPr>
            <a:endParaRPr sz="4000" b="1" dirty="0"/>
          </a:p>
          <a:p>
            <a:pPr defTabSz="808990">
              <a:defRPr sz="1960"/>
            </a:pPr>
            <a:endParaRPr b="0"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p:nvPr>
        </p:nvSpPr>
        <p:spPr>
          <a:xfrm>
            <a:off x="931985" y="893136"/>
            <a:ext cx="22245515" cy="1345648"/>
          </a:xfrm>
          <a:prstGeom prst="rect">
            <a:avLst/>
          </a:prstGeom>
        </p:spPr>
        <p:txBody>
          <a:bodyPr>
            <a:normAutofit fontScale="90000"/>
          </a:bodyPr>
          <a:lstStyle/>
          <a:p>
            <a:pPr algn="ctr" defTabSz="1658069">
              <a:defRPr sz="4488" spc="-136"/>
            </a:pPr>
            <a:r>
              <a:rPr sz="7300" dirty="0"/>
              <a:t>Step 1</a:t>
            </a:r>
            <a:r>
              <a:rPr lang="en-US" sz="7300" dirty="0"/>
              <a:t> Cont’d</a:t>
            </a:r>
            <a:r>
              <a:rPr sz="7300" dirty="0"/>
              <a:t> - Name Guardians for Both the Short Term and the Long Term</a:t>
            </a:r>
            <a:br>
              <a:rPr dirty="0"/>
            </a:br>
            <a:endParaRPr dirty="0"/>
          </a:p>
        </p:txBody>
      </p:sp>
      <p:sp>
        <p:nvSpPr>
          <p:cNvPr id="273" name="Text Placeholder 2"/>
          <p:cNvSpPr txBox="1">
            <a:spLocks noGrp="1"/>
          </p:cNvSpPr>
          <p:nvPr>
            <p:ph type="body" idx="1"/>
          </p:nvPr>
        </p:nvSpPr>
        <p:spPr>
          <a:xfrm>
            <a:off x="1206500" y="3047503"/>
            <a:ext cx="21971000" cy="10024604"/>
          </a:xfrm>
          <a:prstGeom prst="rect">
            <a:avLst/>
          </a:prstGeom>
        </p:spPr>
        <p:txBody>
          <a:bodyPr>
            <a:normAutofit/>
          </a:bodyPr>
          <a:lstStyle/>
          <a:p>
            <a:pPr marL="571500" indent="-571500" defTabSz="808990">
              <a:buFont typeface="Wingdings" panose="05000000000000000000" pitchFamily="2" charset="2"/>
              <a:buChar char="q"/>
              <a:defRPr sz="1960" b="0"/>
            </a:pPr>
            <a:r>
              <a:rPr sz="3600" dirty="0"/>
              <a:t>The person or people you give legal authority to stay with your children must </a:t>
            </a:r>
            <a:r>
              <a:rPr sz="3600" b="1" dirty="0"/>
              <a:t>have all the documentation they need to prove that authority if necessary. </a:t>
            </a:r>
            <a:r>
              <a:rPr sz="3600" dirty="0"/>
              <a:t>Remember, this is just for the short term until the long-term guardian arrives. </a:t>
            </a:r>
          </a:p>
          <a:p>
            <a:pPr marL="571500" indent="-571500" defTabSz="808990">
              <a:buFont typeface="Wingdings" panose="05000000000000000000" pitchFamily="2" charset="2"/>
              <a:buChar char="q"/>
              <a:defRPr sz="1960"/>
            </a:pPr>
            <a:endParaRPr sz="3600" b="1" dirty="0"/>
          </a:p>
          <a:p>
            <a:pPr marL="571500" indent="-571500" defTabSz="808990">
              <a:buFont typeface="Wingdings" panose="05000000000000000000" pitchFamily="2" charset="2"/>
              <a:buChar char="q"/>
              <a:defRPr sz="1960" b="0"/>
            </a:pPr>
            <a:r>
              <a:rPr sz="3600" dirty="0"/>
              <a:t>If your child has special needs, you need to address the long term guardianship</a:t>
            </a:r>
            <a:r>
              <a:rPr lang="en-US" sz="3600" dirty="0"/>
              <a:t>/conservatorship</a:t>
            </a:r>
            <a:r>
              <a:rPr sz="3600" dirty="0"/>
              <a:t> issue head on—especially if you have other children. Do you want your children to live together? Or, would your children without special needs have one guardian while your child with special needs have another guardian? </a:t>
            </a:r>
            <a:r>
              <a:rPr sz="3600" b="1" dirty="0"/>
              <a:t>We know that these are difficult issues to address, but now is the time to make a decision—rather than leaving it up to chance. </a:t>
            </a:r>
          </a:p>
          <a:p>
            <a:pPr marL="571500" indent="-571500" defTabSz="808990">
              <a:buFont typeface="Wingdings" panose="05000000000000000000" pitchFamily="2" charset="2"/>
              <a:buChar char="q"/>
              <a:defRPr sz="1960"/>
            </a:pPr>
            <a:endParaRPr sz="3600" b="1" dirty="0"/>
          </a:p>
          <a:p>
            <a:pPr marL="571500" indent="-571500" defTabSz="808990">
              <a:buFont typeface="Wingdings" panose="05000000000000000000" pitchFamily="2" charset="2"/>
              <a:buChar char="q"/>
              <a:defRPr sz="1960"/>
            </a:pPr>
            <a:r>
              <a:rPr sz="3600" dirty="0"/>
              <a:t>It’s important that this designation is properly made. </a:t>
            </a:r>
            <a:r>
              <a:rPr sz="3600" b="0" dirty="0"/>
              <a:t>Many times, we’ll hear people say things like, “I want my brother, Tom, and sister-in-law, Jane.” But when we investigate a little bit and say, “Well do you really want Tom and Jane? What if Tom died or Tom and Jane got divorced? You don’t really want Jane, you really just wanted Tom.” So, make sure you’ve thought through all the possibilities before documenting your choices. </a:t>
            </a:r>
          </a:p>
          <a:p>
            <a:pPr defTabSz="808990">
              <a:defRPr sz="1960"/>
            </a:pPr>
            <a:endParaRPr b="0" dirty="0"/>
          </a:p>
        </p:txBody>
      </p:sp>
    </p:spTree>
    <p:extLst>
      <p:ext uri="{BB962C8B-B14F-4D97-AF65-F5344CB8AC3E}">
        <p14:creationId xmlns:p14="http://schemas.microsoft.com/office/powerpoint/2010/main" val="86587618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le 1"/>
          <p:cNvSpPr txBox="1">
            <a:spLocks noGrp="1"/>
          </p:cNvSpPr>
          <p:nvPr>
            <p:ph type="title"/>
          </p:nvPr>
        </p:nvSpPr>
        <p:spPr>
          <a:xfrm>
            <a:off x="1206500" y="1417430"/>
            <a:ext cx="21971000" cy="1434951"/>
          </a:xfrm>
          <a:prstGeom prst="rect">
            <a:avLst/>
          </a:prstGeom>
        </p:spPr>
        <p:txBody>
          <a:bodyPr>
            <a:normAutofit/>
          </a:bodyPr>
          <a:lstStyle>
            <a:lvl1pPr>
              <a:defRPr sz="7600" spc="-200"/>
            </a:lvl1pPr>
          </a:lstStyle>
          <a:p>
            <a:pPr algn="ctr"/>
            <a:r>
              <a:rPr sz="7000" dirty="0"/>
              <a:t>Step 2 - Identify the Need for Future Care Planning. </a:t>
            </a:r>
          </a:p>
        </p:txBody>
      </p:sp>
      <p:sp>
        <p:nvSpPr>
          <p:cNvPr id="276" name="Text Placeholder 2"/>
          <p:cNvSpPr txBox="1">
            <a:spLocks noGrp="1"/>
          </p:cNvSpPr>
          <p:nvPr>
            <p:ph type="body" idx="1"/>
          </p:nvPr>
        </p:nvSpPr>
        <p:spPr>
          <a:xfrm>
            <a:off x="1206500" y="3178793"/>
            <a:ext cx="21971000" cy="7069215"/>
          </a:xfrm>
          <a:prstGeom prst="rect">
            <a:avLst/>
          </a:prstGeom>
        </p:spPr>
        <p:txBody>
          <a:bodyPr>
            <a:normAutofit lnSpcReduction="10000"/>
          </a:bodyPr>
          <a:lstStyle/>
          <a:p>
            <a:pPr marL="571500" indent="-571500" defTabSz="784225">
              <a:lnSpc>
                <a:spcPct val="80000"/>
              </a:lnSpc>
              <a:buFont typeface="Wingdings" panose="05000000000000000000" pitchFamily="2" charset="2"/>
              <a:buChar char="q"/>
              <a:defRPr sz="3609" b="0"/>
            </a:pPr>
            <a:r>
              <a:rPr sz="3600" dirty="0"/>
              <a:t>Once you’ve named guardians for your children, identify whether you need to do Future Care Planning for your child. </a:t>
            </a:r>
            <a:endParaRPr lang="en-US" sz="3600" dirty="0"/>
          </a:p>
          <a:p>
            <a:pPr defTabSz="784225">
              <a:lnSpc>
                <a:spcPct val="80000"/>
              </a:lnSpc>
              <a:defRPr sz="3609" b="0"/>
            </a:pPr>
            <a:endParaRPr sz="3600" dirty="0"/>
          </a:p>
          <a:p>
            <a:pPr marL="571500" indent="-571500" defTabSz="784225">
              <a:lnSpc>
                <a:spcPct val="80000"/>
              </a:lnSpc>
              <a:buFont typeface="Wingdings" panose="05000000000000000000" pitchFamily="2" charset="2"/>
              <a:buChar char="q"/>
              <a:defRPr sz="3609"/>
            </a:pPr>
            <a:endParaRPr sz="3600" dirty="0"/>
          </a:p>
          <a:p>
            <a:pPr marL="571500" indent="-571500" defTabSz="784225">
              <a:lnSpc>
                <a:spcPct val="80000"/>
              </a:lnSpc>
              <a:buFont typeface="Wingdings" panose="05000000000000000000" pitchFamily="2" charset="2"/>
              <a:buChar char="q"/>
              <a:defRPr sz="3609" b="0"/>
            </a:pPr>
            <a:r>
              <a:rPr sz="3600" dirty="0"/>
              <a:t>If your child is an adult with disabilities, you probably have a pretty good idea of both your child’s abilities and what kind of assistance they will need. If your child is able to support themselves (including housing, health insurance, and basic needs), </a:t>
            </a:r>
            <a:r>
              <a:rPr sz="3600" b="1" dirty="0"/>
              <a:t>you might still need to consider Future Care Planning - </a:t>
            </a:r>
            <a:r>
              <a:rPr sz="3600" dirty="0"/>
              <a:t>but on a more limited scale. </a:t>
            </a:r>
            <a:endParaRPr lang="en-US" sz="3600" dirty="0"/>
          </a:p>
          <a:p>
            <a:pPr defTabSz="784225">
              <a:lnSpc>
                <a:spcPct val="80000"/>
              </a:lnSpc>
              <a:defRPr sz="3609" b="0"/>
            </a:pPr>
            <a:endParaRPr sz="3600" dirty="0"/>
          </a:p>
          <a:p>
            <a:pPr marL="571500" indent="-571500" defTabSz="784225">
              <a:lnSpc>
                <a:spcPct val="80000"/>
              </a:lnSpc>
              <a:buFont typeface="Wingdings" panose="05000000000000000000" pitchFamily="2" charset="2"/>
              <a:buChar char="q"/>
              <a:defRPr sz="3609"/>
            </a:pPr>
            <a:endParaRPr sz="3600" dirty="0"/>
          </a:p>
          <a:p>
            <a:pPr marL="571500" indent="-571500" defTabSz="784225">
              <a:lnSpc>
                <a:spcPct val="80000"/>
              </a:lnSpc>
              <a:buFont typeface="Wingdings" panose="05000000000000000000" pitchFamily="2" charset="2"/>
              <a:buChar char="q"/>
              <a:defRPr sz="3609" b="0"/>
            </a:pPr>
            <a:r>
              <a:rPr sz="3600" dirty="0"/>
              <a:t>On the other hand, </a:t>
            </a:r>
            <a:r>
              <a:rPr sz="3600" b="1" dirty="0"/>
              <a:t>if your child won’t be able to be self-sufficient as an adult, you’ll need to make plans to secure their future. </a:t>
            </a:r>
            <a:endParaRPr lang="en-US" sz="3600" b="1" dirty="0"/>
          </a:p>
          <a:p>
            <a:pPr defTabSz="784225">
              <a:lnSpc>
                <a:spcPct val="80000"/>
              </a:lnSpc>
              <a:defRPr sz="3609" b="0"/>
            </a:pPr>
            <a:endParaRPr lang="en-US" sz="3600" b="1" dirty="0"/>
          </a:p>
          <a:p>
            <a:pPr defTabSz="784225">
              <a:lnSpc>
                <a:spcPct val="80000"/>
              </a:lnSpc>
              <a:defRPr sz="3609" b="0"/>
            </a:pPr>
            <a:endParaRPr sz="3600" b="1" dirty="0"/>
          </a:p>
          <a:p>
            <a:pPr marL="571500" marR="0" lvl="0" indent="-571500" algn="l" defTabSz="784225" rtl="0" eaLnBrk="1" fontAlgn="auto" latinLnBrk="0" hangingPunct="1">
              <a:lnSpc>
                <a:spcPct val="80000"/>
              </a:lnSpc>
              <a:spcBef>
                <a:spcPts val="0"/>
              </a:spcBef>
              <a:spcAft>
                <a:spcPts val="0"/>
              </a:spcAft>
              <a:buClrTx/>
              <a:buSzTx/>
              <a:buFont typeface="Wingdings" panose="05000000000000000000" pitchFamily="2" charset="2"/>
              <a:buChar char="q"/>
              <a:tabLst/>
              <a:defRPr sz="3609" b="0"/>
            </a:pPr>
            <a:r>
              <a:rPr kumimoji="0" lang="en-US" sz="3609" b="0" i="0" u="none" strike="noStrike" kern="0" cap="none" spc="0" normalizeH="0" baseline="0" noProof="0" dirty="0">
                <a:ln>
                  <a:noFill/>
                </a:ln>
                <a:solidFill>
                  <a:srgbClr val="2E55A5"/>
                </a:solidFill>
                <a:effectLst/>
                <a:uLnTx/>
                <a:uFillTx/>
                <a:latin typeface="PT Sans"/>
                <a:sym typeface="PT Sans"/>
              </a:rPr>
              <a:t>Leaving the future up to chance is not an option. Without a plan, </a:t>
            </a:r>
            <a:r>
              <a:rPr kumimoji="0" lang="en-US" sz="3609" b="1" i="0" u="none" strike="noStrike" kern="0" cap="none" spc="0" normalizeH="0" baseline="0" noProof="0" dirty="0">
                <a:ln>
                  <a:noFill/>
                </a:ln>
                <a:solidFill>
                  <a:srgbClr val="2E55A5"/>
                </a:solidFill>
                <a:effectLst/>
                <a:uLnTx/>
                <a:uFillTx/>
                <a:latin typeface="PT Sans"/>
                <a:sym typeface="PT Sans"/>
              </a:rPr>
              <a:t>it is possible your child will join the ranks of the millions of people in this country with disabilities who live in poverty. </a:t>
            </a:r>
          </a:p>
          <a:p>
            <a:pPr defTabSz="784225">
              <a:lnSpc>
                <a:spcPct val="80000"/>
              </a:lnSpc>
              <a:defRPr sz="3609"/>
            </a:pPr>
            <a:endParaRPr b="1"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Title 1"/>
          <p:cNvSpPr txBox="1">
            <a:spLocks noGrp="1"/>
          </p:cNvSpPr>
          <p:nvPr>
            <p:ph type="title"/>
          </p:nvPr>
        </p:nvSpPr>
        <p:spPr>
          <a:prstGeom prst="rect">
            <a:avLst/>
          </a:prstGeom>
        </p:spPr>
        <p:txBody>
          <a:bodyPr/>
          <a:lstStyle>
            <a:lvl1pPr>
              <a:defRPr sz="6600" spc="-200"/>
            </a:lvl1pPr>
          </a:lstStyle>
          <a:p>
            <a:r>
              <a:rPr dirty="0"/>
              <a:t>Step 3 - Consider Adult Guardianship and Alternatives at Age 18. </a:t>
            </a:r>
          </a:p>
        </p:txBody>
      </p:sp>
      <p:sp>
        <p:nvSpPr>
          <p:cNvPr id="279" name="Text Placeholder 2"/>
          <p:cNvSpPr txBox="1">
            <a:spLocks noGrp="1"/>
          </p:cNvSpPr>
          <p:nvPr>
            <p:ph type="body" idx="1"/>
          </p:nvPr>
        </p:nvSpPr>
        <p:spPr>
          <a:xfrm>
            <a:off x="1206500" y="2514451"/>
            <a:ext cx="21971000" cy="10598764"/>
          </a:xfrm>
          <a:prstGeom prst="rect">
            <a:avLst/>
          </a:prstGeom>
        </p:spPr>
        <p:txBody>
          <a:bodyPr>
            <a:normAutofit/>
          </a:bodyPr>
          <a:lstStyle/>
          <a:p>
            <a:pPr marL="571500" indent="-571500" defTabSz="817244">
              <a:buFont typeface="Wingdings" panose="05000000000000000000" pitchFamily="2" charset="2"/>
              <a:buChar char="q"/>
              <a:defRPr sz="3959"/>
            </a:pPr>
            <a:r>
              <a:rPr sz="3600" dirty="0"/>
              <a:t>When your child reaches age 18, you will no longer be entitled to make decisions about your child’s finances or personal care </a:t>
            </a:r>
            <a:r>
              <a:rPr sz="3600" b="0" dirty="0"/>
              <a:t>unless you petition a judge to become your child’s legal guardian. Although your child might not be capable of making decisions about their well being at age 18, </a:t>
            </a:r>
            <a:r>
              <a:rPr sz="3600" dirty="0"/>
              <a:t>the law presumes that your child is capable. </a:t>
            </a:r>
          </a:p>
          <a:p>
            <a:pPr defTabSz="817244">
              <a:defRPr sz="3959"/>
            </a:pPr>
            <a:endParaRPr sz="3600" dirty="0"/>
          </a:p>
          <a:p>
            <a:pPr marL="571500" indent="-571500" defTabSz="817244">
              <a:buFont typeface="Wingdings" panose="05000000000000000000" pitchFamily="2" charset="2"/>
              <a:buChar char="q"/>
              <a:defRPr sz="3959" b="0"/>
            </a:pPr>
            <a:r>
              <a:rPr sz="3600" dirty="0"/>
              <a:t>Guardianship</a:t>
            </a:r>
            <a:r>
              <a:rPr lang="en-US" sz="3600" dirty="0"/>
              <a:t> (or conservatorship in CA)</a:t>
            </a:r>
            <a:r>
              <a:rPr sz="3600" dirty="0"/>
              <a:t> is a legal means of protecting a person who is not competent to make decisions about their personal care and/ or finances. Because a full Guardianship takes away your child’s rights to make important decisions, the </a:t>
            </a:r>
            <a:r>
              <a:rPr sz="3600" b="1" dirty="0"/>
              <a:t>decision to petition for Guardianship of your child at age 18 should not be automatic. </a:t>
            </a:r>
            <a:r>
              <a:rPr sz="3600" dirty="0"/>
              <a:t>If your child is capable of making some decisions, but not others, </a:t>
            </a:r>
            <a:r>
              <a:rPr sz="3600" b="1" dirty="0"/>
              <a:t>a limited Guardianship may be more appropriate. </a:t>
            </a:r>
          </a:p>
          <a:p>
            <a:pPr marL="571500" indent="-571500" defTabSz="817244">
              <a:buFont typeface="Wingdings" panose="05000000000000000000" pitchFamily="2" charset="2"/>
              <a:buChar char="q"/>
              <a:defRPr sz="3959"/>
            </a:pPr>
            <a:endParaRPr sz="3600" b="1" dirty="0"/>
          </a:p>
          <a:p>
            <a:pPr marL="571500" indent="-571500" defTabSz="817244">
              <a:buFont typeface="Wingdings" panose="05000000000000000000" pitchFamily="2" charset="2"/>
              <a:buChar char="q"/>
              <a:defRPr sz="3959" b="0"/>
            </a:pPr>
            <a:r>
              <a:rPr sz="3600" dirty="0"/>
              <a:t>Likewise, there are certain </a:t>
            </a:r>
            <a:r>
              <a:rPr sz="3600" b="1" dirty="0"/>
              <a:t>alternatives to Guardianship </a:t>
            </a:r>
            <a:r>
              <a:rPr sz="3600" dirty="0"/>
              <a:t>that may be sufficient. If your child has the ability to make their own decisions, they can empower you to make health care and financial decisions by signing the appropriate legal documents. Likewise, if your child receives Social Security payments, you can be designated a Representative Payee. A joint bank account may also serve as a means of providing structure and discipline to a monthly budget.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itle 1"/>
          <p:cNvSpPr txBox="1">
            <a:spLocks noGrp="1"/>
          </p:cNvSpPr>
          <p:nvPr>
            <p:ph type="title"/>
          </p:nvPr>
        </p:nvSpPr>
        <p:spPr>
          <a:xfrm>
            <a:off x="1206500" y="1009162"/>
            <a:ext cx="21971000" cy="1434951"/>
          </a:xfrm>
          <a:prstGeom prst="rect">
            <a:avLst/>
          </a:prstGeom>
        </p:spPr>
        <p:txBody>
          <a:bodyPr/>
          <a:lstStyle>
            <a:lvl1pPr>
              <a:defRPr sz="6600" i="1" spc="-200"/>
            </a:lvl1pPr>
          </a:lstStyle>
          <a:p>
            <a:pPr algn="ctr"/>
            <a:r>
              <a:rPr i="0" dirty="0"/>
              <a:t>Step 4 - Plan for and Secure Government Benefits at Age 18. </a:t>
            </a:r>
          </a:p>
        </p:txBody>
      </p:sp>
      <p:sp>
        <p:nvSpPr>
          <p:cNvPr id="282" name="Text Placeholder 2"/>
          <p:cNvSpPr txBox="1">
            <a:spLocks noGrp="1"/>
          </p:cNvSpPr>
          <p:nvPr>
            <p:ph type="body" idx="1"/>
          </p:nvPr>
        </p:nvSpPr>
        <p:spPr>
          <a:xfrm>
            <a:off x="1206500" y="2444113"/>
            <a:ext cx="21971000" cy="10263541"/>
          </a:xfrm>
          <a:prstGeom prst="rect">
            <a:avLst/>
          </a:prstGeom>
        </p:spPr>
        <p:txBody>
          <a:bodyPr/>
          <a:lstStyle/>
          <a:p>
            <a:pPr marL="457200" indent="-457200" defTabSz="792479">
              <a:buFont typeface="Wingdings" panose="05000000000000000000" pitchFamily="2" charset="2"/>
              <a:buChar char="q"/>
              <a:defRPr sz="2496"/>
            </a:pPr>
            <a:r>
              <a:rPr lang="en-US" sz="3500" dirty="0"/>
              <a:t>Your child may be eligible for government benefits at age 18, but you must prepare to preserve much needed benefits. </a:t>
            </a:r>
          </a:p>
          <a:p>
            <a:pPr defTabSz="792479">
              <a:defRPr sz="2496"/>
            </a:pPr>
            <a:endParaRPr sz="3500" dirty="0"/>
          </a:p>
          <a:p>
            <a:pPr marL="457200" indent="-457200" defTabSz="792479">
              <a:buFont typeface="Wingdings" panose="05000000000000000000" pitchFamily="2" charset="2"/>
              <a:buChar char="q"/>
              <a:defRPr sz="2496" b="0"/>
            </a:pPr>
            <a:r>
              <a:rPr sz="3500" dirty="0"/>
              <a:t>There are four primary programs available for adults with special needs—</a:t>
            </a:r>
            <a:r>
              <a:rPr sz="3500" b="1" dirty="0"/>
              <a:t>Medi-Cal, Social Security Disability Insurance (SSDI), Medicaid, and Supplemental Security Income (SSI). </a:t>
            </a:r>
          </a:p>
          <a:p>
            <a:pPr defTabSz="792479">
              <a:defRPr sz="2496"/>
            </a:pPr>
            <a:endParaRPr sz="3500" b="1" dirty="0"/>
          </a:p>
          <a:p>
            <a:pPr marL="457200" indent="-457200" defTabSz="792479">
              <a:buFont typeface="Wingdings" panose="05000000000000000000" pitchFamily="2" charset="2"/>
              <a:buChar char="q"/>
              <a:defRPr sz="2496" b="0"/>
            </a:pPr>
            <a:r>
              <a:rPr sz="3500" dirty="0"/>
              <a:t>Medicaid and Medi-Cal provide health insurance; SSI and SSDI provide monthly cash assistance. Medicaid recipients are also eligible to participate in so-called “waiver” programs—which provide supported housing and work programs. </a:t>
            </a:r>
          </a:p>
          <a:p>
            <a:pPr marL="457200" indent="-457200" defTabSz="792479">
              <a:buFont typeface="Wingdings" panose="05000000000000000000" pitchFamily="2" charset="2"/>
              <a:buChar char="q"/>
              <a:defRPr sz="2496"/>
            </a:pPr>
            <a:endParaRPr sz="3500" dirty="0"/>
          </a:p>
          <a:p>
            <a:pPr marL="457200" indent="-457200" defTabSz="792479">
              <a:buFont typeface="Wingdings" panose="05000000000000000000" pitchFamily="2" charset="2"/>
              <a:buChar char="q"/>
              <a:defRPr sz="2496" b="0"/>
            </a:pPr>
            <a:r>
              <a:rPr sz="3500" dirty="0"/>
              <a:t>Which programs your child will qualify for as an adult (and how much they will receive in the way of benefits) depends on whether your child has a work record and other assets or income. A child who has a disability determination and a work record or who has parents with a work record can often receive Medi-Cal and SSDI in addition to Medicaid and SSI (although the SSDI benefits often cancel out the SSI benefits). </a:t>
            </a:r>
            <a:endParaRPr lang="en-US" sz="3500" dirty="0"/>
          </a:p>
          <a:p>
            <a:pPr marL="457200" indent="-457200" defTabSz="792479">
              <a:buFont typeface="Wingdings" panose="05000000000000000000" pitchFamily="2" charset="2"/>
              <a:buChar char="q"/>
              <a:defRPr sz="2496" b="0"/>
            </a:pPr>
            <a:endParaRPr sz="3500" dirty="0"/>
          </a:p>
          <a:p>
            <a:pPr marL="457200" marR="0" lvl="0" indent="-457200" algn="l" defTabSz="792479" rtl="0" eaLnBrk="1" fontAlgn="auto" latinLnBrk="0" hangingPunct="1">
              <a:lnSpc>
                <a:spcPct val="100000"/>
              </a:lnSpc>
              <a:spcBef>
                <a:spcPts val="0"/>
              </a:spcBef>
              <a:spcAft>
                <a:spcPts val="0"/>
              </a:spcAft>
              <a:buClrTx/>
              <a:buSzTx/>
              <a:buFont typeface="Wingdings" panose="05000000000000000000" pitchFamily="2" charset="2"/>
              <a:buChar char="q"/>
              <a:tabLst/>
              <a:defRPr sz="2496" b="0"/>
            </a:pPr>
            <a:r>
              <a:rPr kumimoji="0" lang="en-US" sz="3500" b="0" i="0" u="none" strike="noStrike" kern="0" cap="none" spc="0" normalizeH="0" baseline="0" noProof="0" dirty="0">
                <a:ln>
                  <a:noFill/>
                </a:ln>
                <a:solidFill>
                  <a:srgbClr val="2E55A5"/>
                </a:solidFill>
                <a:effectLst/>
                <a:uLnTx/>
                <a:uFillTx/>
                <a:latin typeface="PT Sans"/>
                <a:sym typeface="PT Sans"/>
              </a:rPr>
              <a:t>Many disabled adults, however, </a:t>
            </a:r>
            <a:r>
              <a:rPr kumimoji="0" lang="en-US" sz="3500" b="1" i="0" u="none" strike="noStrike" kern="0" cap="none" spc="0" normalizeH="0" baseline="0" noProof="0" dirty="0">
                <a:ln>
                  <a:noFill/>
                </a:ln>
                <a:solidFill>
                  <a:srgbClr val="2E55A5"/>
                </a:solidFill>
                <a:effectLst/>
                <a:uLnTx/>
                <a:uFillTx/>
                <a:latin typeface="PT Sans"/>
                <a:sym typeface="PT Sans"/>
              </a:rPr>
              <a:t>rely solely on Medicaid and SSI </a:t>
            </a:r>
            <a:r>
              <a:rPr kumimoji="0" lang="en-US" sz="3500" b="0" i="0" u="none" strike="noStrike" kern="0" cap="none" spc="0" normalizeH="0" baseline="0" noProof="0" dirty="0">
                <a:ln>
                  <a:noFill/>
                </a:ln>
                <a:solidFill>
                  <a:srgbClr val="2E55A5"/>
                </a:solidFill>
                <a:effectLst/>
                <a:uLnTx/>
                <a:uFillTx/>
                <a:latin typeface="PT Sans"/>
                <a:sym typeface="PT Sans"/>
              </a:rPr>
              <a:t>for support or rely on these programs in addition to Medi-Cal and SSDI. To qualify, Medicaid and SSI recipients must meet certain income and asset limits. If your child has more than $2,000 in liquid assets in their name at 18, they won’t qualify for SSI, but may still qualify for Medicaid. </a:t>
            </a:r>
          </a:p>
          <a:p>
            <a:pPr defTabSz="792479">
              <a:defRPr sz="2496"/>
            </a:pP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Title 1"/>
          <p:cNvSpPr txBox="1">
            <a:spLocks noGrp="1"/>
          </p:cNvSpPr>
          <p:nvPr>
            <p:ph type="title"/>
          </p:nvPr>
        </p:nvSpPr>
        <p:spPr>
          <a:xfrm>
            <a:off x="908050" y="962431"/>
            <a:ext cx="22567900" cy="1434951"/>
          </a:xfrm>
          <a:prstGeom prst="rect">
            <a:avLst/>
          </a:prstGeom>
        </p:spPr>
        <p:txBody>
          <a:bodyPr>
            <a:noAutofit/>
          </a:bodyPr>
          <a:lstStyle>
            <a:lvl1pPr>
              <a:defRPr sz="6600" i="1" spc="-200"/>
            </a:lvl1pPr>
          </a:lstStyle>
          <a:p>
            <a:pPr algn="ctr"/>
            <a:r>
              <a:rPr i="0" dirty="0"/>
              <a:t>Step 4</a:t>
            </a:r>
            <a:r>
              <a:rPr lang="en-US" i="0" dirty="0"/>
              <a:t> Cont.</a:t>
            </a:r>
            <a:r>
              <a:rPr i="0" dirty="0"/>
              <a:t> - Plan for and Secure Government Benefits at Age 18. </a:t>
            </a:r>
          </a:p>
        </p:txBody>
      </p:sp>
      <p:sp>
        <p:nvSpPr>
          <p:cNvPr id="282" name="Text Placeholder 2"/>
          <p:cNvSpPr txBox="1">
            <a:spLocks noGrp="1"/>
          </p:cNvSpPr>
          <p:nvPr>
            <p:ph type="body" idx="1"/>
          </p:nvPr>
        </p:nvSpPr>
        <p:spPr>
          <a:xfrm>
            <a:off x="1206500" y="2091605"/>
            <a:ext cx="21971000" cy="10263541"/>
          </a:xfrm>
          <a:prstGeom prst="rect">
            <a:avLst/>
          </a:prstGeom>
        </p:spPr>
        <p:txBody>
          <a:bodyPr>
            <a:normAutofit/>
          </a:bodyPr>
          <a:lstStyle/>
          <a:p>
            <a:pPr defTabSz="792479">
              <a:defRPr sz="2496"/>
            </a:pPr>
            <a:endParaRPr sz="3600" dirty="0"/>
          </a:p>
          <a:p>
            <a:pPr marL="571500" indent="-571500" defTabSz="792479">
              <a:buFont typeface="Wingdings" panose="05000000000000000000" pitchFamily="2" charset="2"/>
              <a:buChar char="q"/>
              <a:defRPr sz="2496" b="0"/>
            </a:pPr>
            <a:r>
              <a:rPr sz="3600" dirty="0"/>
              <a:t>It is crucial to do special planning for any child who is likely to receive these benefits because for most special needs children the Medicaid coverage is more important than the few hundred dollars of SSI they may receive. SSI qualification, however, brings automatic Medicaid qualification. </a:t>
            </a:r>
            <a:r>
              <a:rPr sz="3600" b="1" dirty="0"/>
              <a:t>if your child has more than $2,000 in liquid assets in their own name at age 18, they won’t be eligible for benefits until they “spend down” the money. </a:t>
            </a:r>
          </a:p>
          <a:p>
            <a:pPr marL="571500" indent="-571500" defTabSz="792479">
              <a:buFont typeface="Wingdings" panose="05000000000000000000" pitchFamily="2" charset="2"/>
              <a:buChar char="q"/>
              <a:defRPr sz="2496"/>
            </a:pPr>
            <a:endParaRPr sz="3600" b="1" dirty="0"/>
          </a:p>
          <a:p>
            <a:pPr marL="571500" indent="-571500" defTabSz="792479">
              <a:buFont typeface="Wingdings" panose="05000000000000000000" pitchFamily="2" charset="2"/>
              <a:buChar char="q"/>
              <a:defRPr sz="2496" b="0"/>
            </a:pPr>
            <a:r>
              <a:rPr sz="3600" dirty="0"/>
              <a:t>In addition, if you die, and your money doesn’t go to your child the right way, your child will not be eligible for Medicaid or SSI. </a:t>
            </a:r>
          </a:p>
          <a:p>
            <a:pPr marL="571500" indent="-571500" defTabSz="792479">
              <a:buFont typeface="Wingdings" panose="05000000000000000000" pitchFamily="2" charset="2"/>
              <a:buChar char="q"/>
              <a:defRPr sz="2496"/>
            </a:pPr>
            <a:endParaRPr sz="3600" dirty="0"/>
          </a:p>
          <a:p>
            <a:pPr marL="571500" indent="-571500" defTabSz="792479">
              <a:buFont typeface="Wingdings" panose="05000000000000000000" pitchFamily="2" charset="2"/>
              <a:buChar char="q"/>
              <a:defRPr sz="2496" b="0"/>
            </a:pPr>
            <a:r>
              <a:rPr sz="3600" dirty="0"/>
              <a:t>In addition, </a:t>
            </a:r>
            <a:r>
              <a:rPr sz="3600" b="1" dirty="0"/>
              <a:t>even if you think that your family can provide for your child’s lifetime needs, it is probably wise to position your child to qualify for Medicaid. Many programs that enhance the recipient’s quality </a:t>
            </a:r>
            <a:r>
              <a:rPr sz="3600" dirty="0"/>
              <a:t>of life—including supported living and work environments—are only open to participants who have a Medicaid card. It doesn’t matter how much money you have; if your child does not have a Medicaid card, he or she will not be able to participate. </a:t>
            </a:r>
            <a:r>
              <a:rPr lang="en-US" sz="3600" dirty="0"/>
              <a:t>(note in California as of 2024 Medi-Cal is NOT needs based)</a:t>
            </a:r>
            <a:endParaRPr sz="3600" dirty="0"/>
          </a:p>
        </p:txBody>
      </p:sp>
    </p:spTree>
    <p:extLst>
      <p:ext uri="{BB962C8B-B14F-4D97-AF65-F5344CB8AC3E}">
        <p14:creationId xmlns:p14="http://schemas.microsoft.com/office/powerpoint/2010/main" val="2946028283"/>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149</TotalTime>
  <Words>3779</Words>
  <Application>Microsoft Macintosh PowerPoint</Application>
  <PresentationFormat>Custom</PresentationFormat>
  <Paragraphs>132</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Helvetica Neue</vt:lpstr>
      <vt:lpstr>PT Sans</vt:lpstr>
      <vt:lpstr>Wingdings</vt:lpstr>
      <vt:lpstr>21_BasicWhite</vt:lpstr>
      <vt:lpstr>Special Needs Freedom Guide</vt:lpstr>
      <vt:lpstr>Ask Yourself  Three Simple Questions:  </vt:lpstr>
      <vt:lpstr>10 Step Planning Process</vt:lpstr>
      <vt:lpstr>STEP 1- Name Guardians for Both the Short Term and the Long Term.  </vt:lpstr>
      <vt:lpstr>Step 1 Cont’d - Name Guardians for Both the Short Term and the Long Term </vt:lpstr>
      <vt:lpstr>Step 2 - Identify the Need for Future Care Planning. </vt:lpstr>
      <vt:lpstr>Step 3 - Consider Adult Guardianship and Alternatives at Age 18. </vt:lpstr>
      <vt:lpstr>Step 4 - Plan for and Secure Government Benefits at Age 18. </vt:lpstr>
      <vt:lpstr>Step 4 Cont. - Plan for and Secure Government Benefits at Age 18. </vt:lpstr>
      <vt:lpstr>Step 5 - Create a Life Care Plan. </vt:lpstr>
      <vt:lpstr>Step 6 - Prepare an Estate Plan. </vt:lpstr>
      <vt:lpstr>Step 6 Cont. - Prepare an Estate Plan. </vt:lpstr>
      <vt:lpstr>Step 7 - Establish a Supplemental Needs Trust. </vt:lpstr>
      <vt:lpstr>Step 7 Cont. - Establish a Supplemental Needs Trust. </vt:lpstr>
      <vt:lpstr>Step 8 - Build a Team. </vt:lpstr>
      <vt:lpstr>Step 9 - Provide Enough Financial Resources. </vt:lpstr>
      <vt:lpstr>Step 9 Cont. - Provide Enough Financial Resources. </vt:lpstr>
      <vt:lpstr>Step 10 - Pass On More Than Just Your Money </vt:lpstr>
      <vt:lpstr>That’s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Needs Freedom Guide</dc:title>
  <dc:creator>Vanessa M. Terzian</dc:creator>
  <cp:lastModifiedBy>Cathy Galarneau</cp:lastModifiedBy>
  <cp:revision>5</cp:revision>
  <dcterms:modified xsi:type="dcterms:W3CDTF">2024-05-30T16:45:40Z</dcterms:modified>
</cp:coreProperties>
</file>